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notesMasterIdLst>
    <p:notesMasterId r:id="rId22"/>
  </p:notesMasterIdLst>
  <p:handoutMasterIdLst>
    <p:handoutMasterId r:id="rId23"/>
  </p:handoutMasterIdLst>
  <p:sldIdLst>
    <p:sldId id="256" r:id="rId2"/>
    <p:sldId id="269" r:id="rId3"/>
    <p:sldId id="257" r:id="rId4"/>
    <p:sldId id="271" r:id="rId5"/>
    <p:sldId id="260" r:id="rId6"/>
    <p:sldId id="272" r:id="rId7"/>
    <p:sldId id="273" r:id="rId8"/>
    <p:sldId id="258" r:id="rId9"/>
    <p:sldId id="259" r:id="rId10"/>
    <p:sldId id="268" r:id="rId11"/>
    <p:sldId id="262" r:id="rId12"/>
    <p:sldId id="263" r:id="rId13"/>
    <p:sldId id="261" r:id="rId14"/>
    <p:sldId id="264" r:id="rId15"/>
    <p:sldId id="266" r:id="rId16"/>
    <p:sldId id="265" r:id="rId17"/>
    <p:sldId id="267" r:id="rId18"/>
    <p:sldId id="270" r:id="rId19"/>
    <p:sldId id="274" r:id="rId20"/>
    <p:sldId id="275"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4757" autoAdjust="0"/>
  </p:normalViewPr>
  <p:slideViewPr>
    <p:cSldViewPr>
      <p:cViewPr>
        <p:scale>
          <a:sx n="75" d="100"/>
          <a:sy n="75" d="100"/>
        </p:scale>
        <p:origin x="-54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170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r>
              <a:rPr lang="ru-RU"/>
              <a:t>ПРИНЦИПЫ ФОРМИРОВАНИЯ МЕНЮ</a:t>
            </a:r>
          </a:p>
        </p:txBody>
      </p:sp>
      <p:sp>
        <p:nvSpPr>
          <p:cNvPr id="2355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ru-RU"/>
          </a:p>
        </p:txBody>
      </p:sp>
      <p:sp>
        <p:nvSpPr>
          <p:cNvPr id="2355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ru-RU"/>
          </a:p>
        </p:txBody>
      </p:sp>
      <p:sp>
        <p:nvSpPr>
          <p:cNvPr id="2355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8FDB202F-52F3-4900-8C11-F5549D6A0568}"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r>
              <a:rPr lang="ru-RU"/>
              <a:t>ПРИНЦИПЫ ФОРМИРОВАНИЯ МЕНЮ</a:t>
            </a:r>
          </a:p>
        </p:txBody>
      </p:sp>
      <p:sp>
        <p:nvSpPr>
          <p:cNvPr id="3276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ru-RU"/>
          </a:p>
        </p:txBody>
      </p:sp>
      <p:sp>
        <p:nvSpPr>
          <p:cNvPr id="235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276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3276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ru-RU"/>
          </a:p>
        </p:txBody>
      </p:sp>
      <p:sp>
        <p:nvSpPr>
          <p:cNvPr id="3276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256EE70B-008C-4628-B956-EB129E6EEECE}" type="slidenum">
              <a:rPr lang="ru-RU"/>
              <a:pPr>
                <a:defRPr/>
              </a:pPr>
              <a:t>‹#›</a:t>
            </a:fld>
            <a:endParaRPr lang="ru-RU"/>
          </a:p>
        </p:txBody>
      </p:sp>
    </p:spTree>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p:spPr>
        <p:txBody>
          <a:bodyPr/>
          <a:lstStyle/>
          <a:p>
            <a:r>
              <a:rPr lang="ru-RU" smtClean="0">
                <a:latin typeface="Arial" charset="0"/>
              </a:rPr>
              <a:t>ПРИНЦИПЫ ФОРМИРОВАНИЯ МЕНЮ</a:t>
            </a: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ru-RU"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r>
              <a:rPr lang="ru-RU" smtClean="0">
                <a:latin typeface="Arial" charset="0"/>
              </a:rPr>
              <a:t>ПРИНЦИПЫ ФОРМИРОВАНИЯ МЕНЮ</a:t>
            </a: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ru-RU"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r>
              <a:rPr lang="ru-RU" smtClean="0">
                <a:latin typeface="Arial" charset="0"/>
              </a:rPr>
              <a:t>ПРИНЦИПЫ ФОРМИРОВАНИЯ МЕНЮ</a:t>
            </a: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ru-RU"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r>
              <a:rPr lang="ru-RU" smtClean="0">
                <a:latin typeface="Arial" charset="0"/>
              </a:rPr>
              <a:t>ПРИНЦИПЫ ФОРМИРОВАНИЯ МЕНЮ</a:t>
            </a: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ru-RU"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2413" cy="6856413"/>
            <a:chOff x="0" y="0"/>
            <a:chExt cx="5759" cy="4319"/>
          </a:xfrm>
        </p:grpSpPr>
        <p:sp>
          <p:nvSpPr>
            <p:cNvPr id="5" name="Freeform 3"/>
            <p:cNvSpPr>
              <a:spLocks/>
            </p:cNvSpPr>
            <p:nvPr/>
          </p:nvSpPr>
          <p:spPr bwMode="hidden">
            <a:xfrm>
              <a:off x="0" y="0"/>
              <a:ext cx="5758" cy="1043"/>
            </a:xfrm>
            <a:custGeom>
              <a:avLst/>
              <a:gdLst/>
              <a:ahLst/>
              <a:cxnLst>
                <a:cxn ang="0">
                  <a:pos x="5740" y="1043"/>
                </a:cxn>
                <a:cxn ang="0">
                  <a:pos x="0" y="1043"/>
                </a:cxn>
                <a:cxn ang="0">
                  <a:pos x="0" y="0"/>
                </a:cxn>
                <a:cxn ang="0">
                  <a:pos x="5740" y="0"/>
                </a:cxn>
                <a:cxn ang="0">
                  <a:pos x="5740" y="1043"/>
                </a:cxn>
                <a:cxn ang="0">
                  <a:pos x="5740" y="1043"/>
                </a:cxn>
              </a:cxnLst>
              <a:rect l="0" t="0" r="r" b="b"/>
              <a:pathLst>
                <a:path w="5740" h="1043">
                  <a:moveTo>
                    <a:pt x="5740" y="1043"/>
                  </a:moveTo>
                  <a:lnTo>
                    <a:pt x="0" y="1043"/>
                  </a:lnTo>
                  <a:lnTo>
                    <a:pt x="0" y="0"/>
                  </a:lnTo>
                  <a:lnTo>
                    <a:pt x="5740" y="0"/>
                  </a:lnTo>
                  <a:lnTo>
                    <a:pt x="5740" y="1043"/>
                  </a:lnTo>
                  <a:lnTo>
                    <a:pt x="5740" y="1043"/>
                  </a:lnTo>
                  <a:close/>
                </a:path>
              </a:pathLst>
            </a:custGeom>
            <a:gradFill rotWithShape="0">
              <a:gsLst>
                <a:gs pos="0">
                  <a:schemeClr val="bg1"/>
                </a:gs>
                <a:gs pos="100000">
                  <a:schemeClr val="bg1">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grpSp>
          <p:nvGrpSpPr>
            <p:cNvPr id="6" name="Group 4"/>
            <p:cNvGrpSpPr>
              <a:grpSpLocks/>
            </p:cNvGrpSpPr>
            <p:nvPr userDrawn="1"/>
          </p:nvGrpSpPr>
          <p:grpSpPr bwMode="auto">
            <a:xfrm>
              <a:off x="0" y="0"/>
              <a:ext cx="5759" cy="4319"/>
              <a:chOff x="0" y="0"/>
              <a:chExt cx="5759" cy="4319"/>
            </a:xfrm>
          </p:grpSpPr>
          <p:sp>
            <p:nvSpPr>
              <p:cNvPr id="7" name="Freeform 5"/>
              <p:cNvSpPr>
                <a:spLocks/>
              </p:cNvSpPr>
              <p:nvPr/>
            </p:nvSpPr>
            <p:spPr bwMode="hidden">
              <a:xfrm>
                <a:off x="1" y="104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8" name="Freeform 6"/>
              <p:cNvSpPr>
                <a:spLocks/>
              </p:cNvSpPr>
              <p:nvPr/>
            </p:nvSpPr>
            <p:spPr bwMode="hidden">
              <a:xfrm>
                <a:off x="0" y="3988"/>
                <a:ext cx="5758" cy="42"/>
              </a:xfrm>
              <a:custGeom>
                <a:avLst/>
                <a:gdLst/>
                <a:ahLst/>
                <a:cxnLst>
                  <a:cxn ang="0">
                    <a:pos x="0" y="42"/>
                  </a:cxn>
                  <a:cxn ang="0">
                    <a:pos x="5740" y="42"/>
                  </a:cxn>
                  <a:cxn ang="0">
                    <a:pos x="5740" y="0"/>
                  </a:cxn>
                  <a:cxn ang="0">
                    <a:pos x="0" y="0"/>
                  </a:cxn>
                  <a:cxn ang="0">
                    <a:pos x="0" y="42"/>
                  </a:cxn>
                  <a:cxn ang="0">
                    <a:pos x="0" y="42"/>
                  </a:cxn>
                </a:cxnLst>
                <a:rect l="0" t="0" r="r" b="b"/>
                <a:pathLst>
                  <a:path w="5740" h="42">
                    <a:moveTo>
                      <a:pt x="0" y="42"/>
                    </a:moveTo>
                    <a:lnTo>
                      <a:pt x="5740" y="42"/>
                    </a:lnTo>
                    <a:lnTo>
                      <a:pt x="5740" y="0"/>
                    </a:lnTo>
                    <a:lnTo>
                      <a:pt x="0" y="0"/>
                    </a:lnTo>
                    <a:lnTo>
                      <a:pt x="0" y="42"/>
                    </a:lnTo>
                    <a:lnTo>
                      <a:pt x="0" y="42"/>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9" name="Freeform 7"/>
              <p:cNvSpPr>
                <a:spLocks/>
              </p:cNvSpPr>
              <p:nvPr/>
            </p:nvSpPr>
            <p:spPr bwMode="hidden">
              <a:xfrm>
                <a:off x="0" y="3665"/>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0" name="Freeform 8"/>
              <p:cNvSpPr>
                <a:spLocks/>
              </p:cNvSpPr>
              <p:nvPr/>
            </p:nvSpPr>
            <p:spPr bwMode="hidden">
              <a:xfrm>
                <a:off x="0" y="3364"/>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1" name="Freeform 9"/>
              <p:cNvSpPr>
                <a:spLocks/>
              </p:cNvSpPr>
              <p:nvPr/>
            </p:nvSpPr>
            <p:spPr bwMode="hidden">
              <a:xfrm>
                <a:off x="0" y="3105"/>
                <a:ext cx="5758" cy="31"/>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2" name="Freeform 10"/>
              <p:cNvSpPr>
                <a:spLocks/>
              </p:cNvSpPr>
              <p:nvPr/>
            </p:nvSpPr>
            <p:spPr bwMode="hidden">
              <a:xfrm>
                <a:off x="0" y="2859"/>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3" name="Freeform 11"/>
              <p:cNvSpPr>
                <a:spLocks/>
              </p:cNvSpPr>
              <p:nvPr/>
            </p:nvSpPr>
            <p:spPr bwMode="hidden">
              <a:xfrm>
                <a:off x="0" y="264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4" name="Freeform 12"/>
              <p:cNvSpPr>
                <a:spLocks/>
              </p:cNvSpPr>
              <p:nvPr/>
            </p:nvSpPr>
            <p:spPr bwMode="hidden">
              <a:xfrm>
                <a:off x="0" y="2433"/>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5" name="Freeform 13"/>
              <p:cNvSpPr>
                <a:spLocks/>
              </p:cNvSpPr>
              <p:nvPr/>
            </p:nvSpPr>
            <p:spPr bwMode="hidden">
              <a:xfrm>
                <a:off x="0" y="2259"/>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6" name="Freeform 14"/>
              <p:cNvSpPr>
                <a:spLocks/>
              </p:cNvSpPr>
              <p:nvPr/>
            </p:nvSpPr>
            <p:spPr bwMode="hidden">
              <a:xfrm>
                <a:off x="0" y="209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7" name="Freeform 15"/>
              <p:cNvSpPr>
                <a:spLocks/>
              </p:cNvSpPr>
              <p:nvPr/>
            </p:nvSpPr>
            <p:spPr bwMode="hidden">
              <a:xfrm>
                <a:off x="0" y="192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8" name="Freeform 16"/>
              <p:cNvSpPr>
                <a:spLocks/>
              </p:cNvSpPr>
              <p:nvPr/>
            </p:nvSpPr>
            <p:spPr bwMode="hidden">
              <a:xfrm>
                <a:off x="0" y="1645"/>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19" name="Freeform 17"/>
              <p:cNvSpPr>
                <a:spLocks/>
              </p:cNvSpPr>
              <p:nvPr/>
            </p:nvSpPr>
            <p:spPr bwMode="hidden">
              <a:xfrm>
                <a:off x="0" y="177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0" name="Freeform 18"/>
              <p:cNvSpPr>
                <a:spLocks/>
              </p:cNvSpPr>
              <p:nvPr/>
            </p:nvSpPr>
            <p:spPr bwMode="hidden">
              <a:xfrm>
                <a:off x="0" y="1520"/>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1" name="Freeform 19"/>
              <p:cNvSpPr>
                <a:spLocks/>
              </p:cNvSpPr>
              <p:nvPr/>
            </p:nvSpPr>
            <p:spPr bwMode="hidden">
              <a:xfrm>
                <a:off x="0" y="1394"/>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2" name="Freeform 20"/>
              <p:cNvSpPr>
                <a:spLocks/>
              </p:cNvSpPr>
              <p:nvPr/>
            </p:nvSpPr>
            <p:spPr bwMode="hidden">
              <a:xfrm>
                <a:off x="0" y="128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3" name="Freeform 21"/>
              <p:cNvSpPr>
                <a:spLocks/>
              </p:cNvSpPr>
              <p:nvPr/>
            </p:nvSpPr>
            <p:spPr bwMode="hidden">
              <a:xfrm>
                <a:off x="0" y="117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4" name="Freeform 22"/>
              <p:cNvSpPr>
                <a:spLocks/>
              </p:cNvSpPr>
              <p:nvPr/>
            </p:nvSpPr>
            <p:spPr bwMode="hidden">
              <a:xfrm>
                <a:off x="0" y="2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5" name="Freeform 23"/>
              <p:cNvSpPr>
                <a:spLocks/>
              </p:cNvSpPr>
              <p:nvPr/>
            </p:nvSpPr>
            <p:spPr bwMode="hidden">
              <a:xfrm>
                <a:off x="0" y="186"/>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6" name="Freeform 24"/>
              <p:cNvSpPr>
                <a:spLocks/>
              </p:cNvSpPr>
              <p:nvPr/>
            </p:nvSpPr>
            <p:spPr bwMode="hidden">
              <a:xfrm>
                <a:off x="0" y="475"/>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7" name="Freeform 25"/>
              <p:cNvSpPr>
                <a:spLocks/>
              </p:cNvSpPr>
              <p:nvPr/>
            </p:nvSpPr>
            <p:spPr bwMode="hidden">
              <a:xfrm>
                <a:off x="0" y="337"/>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8" name="Freeform 26"/>
              <p:cNvSpPr>
                <a:spLocks/>
              </p:cNvSpPr>
              <p:nvPr/>
            </p:nvSpPr>
            <p:spPr bwMode="hidden">
              <a:xfrm>
                <a:off x="0" y="60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9" name="Freeform 27"/>
              <p:cNvSpPr>
                <a:spLocks/>
              </p:cNvSpPr>
              <p:nvPr/>
            </p:nvSpPr>
            <p:spPr bwMode="hidden">
              <a:xfrm>
                <a:off x="0" y="72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30" name="Freeform 28"/>
              <p:cNvSpPr>
                <a:spLocks/>
              </p:cNvSpPr>
              <p:nvPr/>
            </p:nvSpPr>
            <p:spPr bwMode="hidden">
              <a:xfrm>
                <a:off x="0" y="841"/>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31" name="Freeform 29"/>
              <p:cNvSpPr>
                <a:spLocks/>
              </p:cNvSpPr>
              <p:nvPr/>
            </p:nvSpPr>
            <p:spPr bwMode="hidden">
              <a:xfrm>
                <a:off x="0" y="943"/>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grpSp>
            <p:nvGrpSpPr>
              <p:cNvPr id="32" name="Group 30"/>
              <p:cNvGrpSpPr>
                <a:grpSpLocks/>
              </p:cNvGrpSpPr>
              <p:nvPr/>
            </p:nvGrpSpPr>
            <p:grpSpPr bwMode="auto">
              <a:xfrm>
                <a:off x="0" y="0"/>
                <a:ext cx="5758" cy="1045"/>
                <a:chOff x="0" y="0"/>
                <a:chExt cx="5758" cy="1045"/>
              </a:xfrm>
            </p:grpSpPr>
            <p:sp>
              <p:nvSpPr>
                <p:cNvPr id="54" name="Freeform 31"/>
                <p:cNvSpPr>
                  <a:spLocks/>
                </p:cNvSpPr>
                <p:nvPr/>
              </p:nvSpPr>
              <p:spPr bwMode="hidden">
                <a:xfrm>
                  <a:off x="2849" y="0"/>
                  <a:ext cx="42" cy="1045"/>
                </a:xfrm>
                <a:custGeom>
                  <a:avLst/>
                  <a:gdLst/>
                  <a:ahLst/>
                  <a:cxnLst>
                    <a:cxn ang="0">
                      <a:pos x="18" y="1043"/>
                    </a:cxn>
                    <a:cxn ang="0">
                      <a:pos x="42" y="1043"/>
                    </a:cxn>
                    <a:cxn ang="0">
                      <a:pos x="42" y="0"/>
                    </a:cxn>
                    <a:cxn ang="0">
                      <a:pos x="0" y="0"/>
                    </a:cxn>
                    <a:cxn ang="0">
                      <a:pos x="0" y="1043"/>
                    </a:cxn>
                    <a:cxn ang="0">
                      <a:pos x="18" y="1043"/>
                    </a:cxn>
                    <a:cxn ang="0">
                      <a:pos x="18" y="1043"/>
                    </a:cxn>
                  </a:cxnLst>
                  <a:rect l="0" t="0" r="r" b="b"/>
                  <a:pathLst>
                    <a:path w="42" h="1043">
                      <a:moveTo>
                        <a:pt x="18" y="1043"/>
                      </a:moveTo>
                      <a:lnTo>
                        <a:pt x="42" y="1043"/>
                      </a:lnTo>
                      <a:lnTo>
                        <a:pt x="42" y="0"/>
                      </a:lnTo>
                      <a:lnTo>
                        <a:pt x="0"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55" name="Freeform 32"/>
                <p:cNvSpPr>
                  <a:spLocks/>
                </p:cNvSpPr>
                <p:nvPr/>
              </p:nvSpPr>
              <p:spPr bwMode="hidden">
                <a:xfrm>
                  <a:off x="2400" y="0"/>
                  <a:ext cx="155" cy="1045"/>
                </a:xfrm>
                <a:custGeom>
                  <a:avLst/>
                  <a:gdLst/>
                  <a:ahLst/>
                  <a:cxnLst>
                    <a:cxn ang="0">
                      <a:pos x="131" y="1043"/>
                    </a:cxn>
                    <a:cxn ang="0">
                      <a:pos x="155" y="1043"/>
                    </a:cxn>
                    <a:cxn ang="0">
                      <a:pos x="42" y="0"/>
                    </a:cxn>
                    <a:cxn ang="0">
                      <a:pos x="0" y="0"/>
                    </a:cxn>
                    <a:cxn ang="0">
                      <a:pos x="113" y="1043"/>
                    </a:cxn>
                    <a:cxn ang="0">
                      <a:pos x="131" y="1043"/>
                    </a:cxn>
                    <a:cxn ang="0">
                      <a:pos x="131" y="1043"/>
                    </a:cxn>
                  </a:cxnLst>
                  <a:rect l="0" t="0" r="r" b="b"/>
                  <a:pathLst>
                    <a:path w="155" h="1043">
                      <a:moveTo>
                        <a:pt x="131" y="1043"/>
                      </a:moveTo>
                      <a:lnTo>
                        <a:pt x="155" y="1043"/>
                      </a:lnTo>
                      <a:lnTo>
                        <a:pt x="42" y="0"/>
                      </a:lnTo>
                      <a:lnTo>
                        <a:pt x="0" y="0"/>
                      </a:lnTo>
                      <a:lnTo>
                        <a:pt x="113" y="1043"/>
                      </a:lnTo>
                      <a:lnTo>
                        <a:pt x="131" y="1043"/>
                      </a:lnTo>
                      <a:lnTo>
                        <a:pt x="13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56" name="Freeform 33"/>
                <p:cNvSpPr>
                  <a:spLocks/>
                </p:cNvSpPr>
                <p:nvPr/>
              </p:nvSpPr>
              <p:spPr bwMode="hidden">
                <a:xfrm>
                  <a:off x="1967" y="0"/>
                  <a:ext cx="240" cy="1045"/>
                </a:xfrm>
                <a:custGeom>
                  <a:avLst/>
                  <a:gdLst/>
                  <a:ahLst/>
                  <a:cxnLst>
                    <a:cxn ang="0">
                      <a:pos x="221" y="1043"/>
                    </a:cxn>
                    <a:cxn ang="0">
                      <a:pos x="239" y="1043"/>
                    </a:cxn>
                    <a:cxn ang="0">
                      <a:pos x="36" y="0"/>
                    </a:cxn>
                    <a:cxn ang="0">
                      <a:pos x="0" y="0"/>
                    </a:cxn>
                    <a:cxn ang="0">
                      <a:pos x="203" y="1043"/>
                    </a:cxn>
                    <a:cxn ang="0">
                      <a:pos x="221" y="1043"/>
                    </a:cxn>
                    <a:cxn ang="0">
                      <a:pos x="221" y="1043"/>
                    </a:cxn>
                  </a:cxnLst>
                  <a:rect l="0" t="0" r="r" b="b"/>
                  <a:pathLst>
                    <a:path w="239" h="1043">
                      <a:moveTo>
                        <a:pt x="221" y="1043"/>
                      </a:moveTo>
                      <a:lnTo>
                        <a:pt x="239" y="1043"/>
                      </a:lnTo>
                      <a:lnTo>
                        <a:pt x="36" y="0"/>
                      </a:lnTo>
                      <a:lnTo>
                        <a:pt x="0" y="0"/>
                      </a:lnTo>
                      <a:lnTo>
                        <a:pt x="203" y="1043"/>
                      </a:lnTo>
                      <a:lnTo>
                        <a:pt x="221" y="1043"/>
                      </a:lnTo>
                      <a:lnTo>
                        <a:pt x="22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57" name="Freeform 34"/>
                <p:cNvSpPr>
                  <a:spLocks/>
                </p:cNvSpPr>
                <p:nvPr/>
              </p:nvSpPr>
              <p:spPr bwMode="hidden">
                <a:xfrm>
                  <a:off x="1554" y="0"/>
                  <a:ext cx="353" cy="1045"/>
                </a:xfrm>
                <a:custGeom>
                  <a:avLst/>
                  <a:gdLst/>
                  <a:ahLst/>
                  <a:cxnLst>
                    <a:cxn ang="0">
                      <a:pos x="334" y="1043"/>
                    </a:cxn>
                    <a:cxn ang="0">
                      <a:pos x="352" y="1043"/>
                    </a:cxn>
                    <a:cxn ang="0">
                      <a:pos x="41" y="0"/>
                    </a:cxn>
                    <a:cxn ang="0">
                      <a:pos x="0" y="0"/>
                    </a:cxn>
                    <a:cxn ang="0">
                      <a:pos x="311" y="1043"/>
                    </a:cxn>
                    <a:cxn ang="0">
                      <a:pos x="334" y="1043"/>
                    </a:cxn>
                    <a:cxn ang="0">
                      <a:pos x="334" y="1043"/>
                    </a:cxn>
                  </a:cxnLst>
                  <a:rect l="0" t="0" r="r" b="b"/>
                  <a:pathLst>
                    <a:path w="352" h="1043">
                      <a:moveTo>
                        <a:pt x="334" y="1043"/>
                      </a:moveTo>
                      <a:lnTo>
                        <a:pt x="352" y="1043"/>
                      </a:lnTo>
                      <a:lnTo>
                        <a:pt x="41" y="0"/>
                      </a:lnTo>
                      <a:lnTo>
                        <a:pt x="0" y="0"/>
                      </a:lnTo>
                      <a:lnTo>
                        <a:pt x="311" y="1043"/>
                      </a:lnTo>
                      <a:lnTo>
                        <a:pt x="334" y="1043"/>
                      </a:lnTo>
                      <a:lnTo>
                        <a:pt x="33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58" name="Freeform 35"/>
                <p:cNvSpPr>
                  <a:spLocks/>
                </p:cNvSpPr>
                <p:nvPr/>
              </p:nvSpPr>
              <p:spPr bwMode="hidden">
                <a:xfrm>
                  <a:off x="1134" y="0"/>
                  <a:ext cx="450" cy="1045"/>
                </a:xfrm>
                <a:custGeom>
                  <a:avLst/>
                  <a:gdLst/>
                  <a:ahLst/>
                  <a:cxnLst>
                    <a:cxn ang="0">
                      <a:pos x="425" y="1043"/>
                    </a:cxn>
                    <a:cxn ang="0">
                      <a:pos x="449" y="1043"/>
                    </a:cxn>
                    <a:cxn ang="0">
                      <a:pos x="42" y="0"/>
                    </a:cxn>
                    <a:cxn ang="0">
                      <a:pos x="0" y="0"/>
                    </a:cxn>
                    <a:cxn ang="0">
                      <a:pos x="407" y="1043"/>
                    </a:cxn>
                    <a:cxn ang="0">
                      <a:pos x="425" y="1043"/>
                    </a:cxn>
                    <a:cxn ang="0">
                      <a:pos x="425" y="1043"/>
                    </a:cxn>
                  </a:cxnLst>
                  <a:rect l="0" t="0" r="r" b="b"/>
                  <a:pathLst>
                    <a:path w="449" h="1043">
                      <a:moveTo>
                        <a:pt x="425" y="1043"/>
                      </a:moveTo>
                      <a:lnTo>
                        <a:pt x="449" y="1043"/>
                      </a:lnTo>
                      <a:lnTo>
                        <a:pt x="42" y="0"/>
                      </a:lnTo>
                      <a:lnTo>
                        <a:pt x="0" y="0"/>
                      </a:lnTo>
                      <a:lnTo>
                        <a:pt x="407" y="1043"/>
                      </a:lnTo>
                      <a:lnTo>
                        <a:pt x="425" y="1043"/>
                      </a:lnTo>
                      <a:lnTo>
                        <a:pt x="425"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59" name="Freeform 36"/>
                <p:cNvSpPr>
                  <a:spLocks/>
                </p:cNvSpPr>
                <p:nvPr/>
              </p:nvSpPr>
              <p:spPr bwMode="hidden">
                <a:xfrm>
                  <a:off x="714" y="0"/>
                  <a:ext cx="540" cy="1045"/>
                </a:xfrm>
                <a:custGeom>
                  <a:avLst/>
                  <a:gdLst/>
                  <a:ahLst/>
                  <a:cxnLst>
                    <a:cxn ang="0">
                      <a:pos x="520" y="1043"/>
                    </a:cxn>
                    <a:cxn ang="0">
                      <a:pos x="538" y="1043"/>
                    </a:cxn>
                    <a:cxn ang="0">
                      <a:pos x="41" y="0"/>
                    </a:cxn>
                    <a:cxn ang="0">
                      <a:pos x="0" y="0"/>
                    </a:cxn>
                    <a:cxn ang="0">
                      <a:pos x="496" y="1043"/>
                    </a:cxn>
                    <a:cxn ang="0">
                      <a:pos x="520" y="1043"/>
                    </a:cxn>
                    <a:cxn ang="0">
                      <a:pos x="520" y="1043"/>
                    </a:cxn>
                  </a:cxnLst>
                  <a:rect l="0" t="0" r="r" b="b"/>
                  <a:pathLst>
                    <a:path w="538" h="1043">
                      <a:moveTo>
                        <a:pt x="520" y="1043"/>
                      </a:moveTo>
                      <a:lnTo>
                        <a:pt x="538" y="1043"/>
                      </a:lnTo>
                      <a:lnTo>
                        <a:pt x="41" y="0"/>
                      </a:lnTo>
                      <a:lnTo>
                        <a:pt x="0" y="0"/>
                      </a:lnTo>
                      <a:lnTo>
                        <a:pt x="496" y="1043"/>
                      </a:lnTo>
                      <a:lnTo>
                        <a:pt x="520" y="1043"/>
                      </a:lnTo>
                      <a:lnTo>
                        <a:pt x="520"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0" name="Freeform 37"/>
                <p:cNvSpPr>
                  <a:spLocks/>
                </p:cNvSpPr>
                <p:nvPr/>
              </p:nvSpPr>
              <p:spPr bwMode="hidden">
                <a:xfrm>
                  <a:off x="306" y="0"/>
                  <a:ext cx="642" cy="1045"/>
                </a:xfrm>
                <a:custGeom>
                  <a:avLst/>
                  <a:gdLst/>
                  <a:ahLst/>
                  <a:cxnLst>
                    <a:cxn ang="0">
                      <a:pos x="622" y="1043"/>
                    </a:cxn>
                    <a:cxn ang="0">
                      <a:pos x="640" y="1043"/>
                    </a:cxn>
                    <a:cxn ang="0">
                      <a:pos x="48" y="0"/>
                    </a:cxn>
                    <a:cxn ang="0">
                      <a:pos x="0" y="0"/>
                    </a:cxn>
                    <a:cxn ang="0">
                      <a:pos x="598" y="1043"/>
                    </a:cxn>
                    <a:cxn ang="0">
                      <a:pos x="622" y="1043"/>
                    </a:cxn>
                    <a:cxn ang="0">
                      <a:pos x="622" y="1043"/>
                    </a:cxn>
                  </a:cxnLst>
                  <a:rect l="0" t="0" r="r" b="b"/>
                  <a:pathLst>
                    <a:path w="640" h="1043">
                      <a:moveTo>
                        <a:pt x="622" y="1043"/>
                      </a:moveTo>
                      <a:lnTo>
                        <a:pt x="640" y="1043"/>
                      </a:lnTo>
                      <a:lnTo>
                        <a:pt x="48" y="0"/>
                      </a:lnTo>
                      <a:lnTo>
                        <a:pt x="0" y="0"/>
                      </a:lnTo>
                      <a:lnTo>
                        <a:pt x="598" y="1043"/>
                      </a:lnTo>
                      <a:lnTo>
                        <a:pt x="622" y="1043"/>
                      </a:lnTo>
                      <a:lnTo>
                        <a:pt x="622"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1" name="Freeform 38"/>
                <p:cNvSpPr>
                  <a:spLocks/>
                </p:cNvSpPr>
                <p:nvPr/>
              </p:nvSpPr>
              <p:spPr bwMode="hidden">
                <a:xfrm>
                  <a:off x="0" y="108"/>
                  <a:ext cx="630" cy="937"/>
                </a:xfrm>
                <a:custGeom>
                  <a:avLst/>
                  <a:gdLst/>
                  <a:ahLst/>
                  <a:cxnLst>
                    <a:cxn ang="0">
                      <a:pos x="604" y="935"/>
                    </a:cxn>
                    <a:cxn ang="0">
                      <a:pos x="628" y="935"/>
                    </a:cxn>
                    <a:cxn ang="0">
                      <a:pos x="0" y="0"/>
                    </a:cxn>
                    <a:cxn ang="0">
                      <a:pos x="0" y="66"/>
                    </a:cxn>
                    <a:cxn ang="0">
                      <a:pos x="580" y="935"/>
                    </a:cxn>
                    <a:cxn ang="0">
                      <a:pos x="604" y="935"/>
                    </a:cxn>
                    <a:cxn ang="0">
                      <a:pos x="604" y="935"/>
                    </a:cxn>
                  </a:cxnLst>
                  <a:rect l="0" t="0" r="r" b="b"/>
                  <a:pathLst>
                    <a:path w="628" h="935">
                      <a:moveTo>
                        <a:pt x="604" y="935"/>
                      </a:moveTo>
                      <a:lnTo>
                        <a:pt x="628" y="935"/>
                      </a:lnTo>
                      <a:lnTo>
                        <a:pt x="0" y="0"/>
                      </a:lnTo>
                      <a:lnTo>
                        <a:pt x="0" y="66"/>
                      </a:lnTo>
                      <a:lnTo>
                        <a:pt x="580" y="935"/>
                      </a:lnTo>
                      <a:lnTo>
                        <a:pt x="604" y="935"/>
                      </a:lnTo>
                      <a:lnTo>
                        <a:pt x="604" y="93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2" name="Freeform 39"/>
                <p:cNvSpPr>
                  <a:spLocks/>
                </p:cNvSpPr>
                <p:nvPr/>
              </p:nvSpPr>
              <p:spPr bwMode="hidden">
                <a:xfrm>
                  <a:off x="3191" y="0"/>
                  <a:ext cx="155" cy="1045"/>
                </a:xfrm>
                <a:custGeom>
                  <a:avLst/>
                  <a:gdLst/>
                  <a:ahLst/>
                  <a:cxnLst>
                    <a:cxn ang="0">
                      <a:pos x="18" y="1043"/>
                    </a:cxn>
                    <a:cxn ang="0">
                      <a:pos x="42" y="1043"/>
                    </a:cxn>
                    <a:cxn ang="0">
                      <a:pos x="155" y="0"/>
                    </a:cxn>
                    <a:cxn ang="0">
                      <a:pos x="114" y="0"/>
                    </a:cxn>
                    <a:cxn ang="0">
                      <a:pos x="0" y="1043"/>
                    </a:cxn>
                    <a:cxn ang="0">
                      <a:pos x="18" y="1043"/>
                    </a:cxn>
                    <a:cxn ang="0">
                      <a:pos x="18" y="1043"/>
                    </a:cxn>
                  </a:cxnLst>
                  <a:rect l="0" t="0" r="r" b="b"/>
                  <a:pathLst>
                    <a:path w="155" h="1043">
                      <a:moveTo>
                        <a:pt x="18" y="1043"/>
                      </a:moveTo>
                      <a:lnTo>
                        <a:pt x="42" y="1043"/>
                      </a:lnTo>
                      <a:lnTo>
                        <a:pt x="155" y="0"/>
                      </a:lnTo>
                      <a:lnTo>
                        <a:pt x="114"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3" name="Freeform 40"/>
                <p:cNvSpPr>
                  <a:spLocks/>
                </p:cNvSpPr>
                <p:nvPr/>
              </p:nvSpPr>
              <p:spPr bwMode="hidden">
                <a:xfrm>
                  <a:off x="3533" y="0"/>
                  <a:ext cx="240" cy="1045"/>
                </a:xfrm>
                <a:custGeom>
                  <a:avLst/>
                  <a:gdLst/>
                  <a:ahLst/>
                  <a:cxnLst>
                    <a:cxn ang="0">
                      <a:pos x="18" y="1043"/>
                    </a:cxn>
                    <a:cxn ang="0">
                      <a:pos x="36" y="1043"/>
                    </a:cxn>
                    <a:cxn ang="0">
                      <a:pos x="239" y="0"/>
                    </a:cxn>
                    <a:cxn ang="0">
                      <a:pos x="203" y="0"/>
                    </a:cxn>
                    <a:cxn ang="0">
                      <a:pos x="0" y="1043"/>
                    </a:cxn>
                    <a:cxn ang="0">
                      <a:pos x="18" y="1043"/>
                    </a:cxn>
                    <a:cxn ang="0">
                      <a:pos x="18" y="1043"/>
                    </a:cxn>
                  </a:cxnLst>
                  <a:rect l="0" t="0" r="r" b="b"/>
                  <a:pathLst>
                    <a:path w="239" h="1043">
                      <a:moveTo>
                        <a:pt x="18" y="1043"/>
                      </a:moveTo>
                      <a:lnTo>
                        <a:pt x="36" y="1043"/>
                      </a:lnTo>
                      <a:lnTo>
                        <a:pt x="239" y="0"/>
                      </a:lnTo>
                      <a:lnTo>
                        <a:pt x="203"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4" name="Freeform 41"/>
                <p:cNvSpPr>
                  <a:spLocks/>
                </p:cNvSpPr>
                <p:nvPr/>
              </p:nvSpPr>
              <p:spPr bwMode="hidden">
                <a:xfrm>
                  <a:off x="3821" y="0"/>
                  <a:ext cx="359" cy="1045"/>
                </a:xfrm>
                <a:custGeom>
                  <a:avLst/>
                  <a:gdLst/>
                  <a:ahLst/>
                  <a:cxnLst>
                    <a:cxn ang="0">
                      <a:pos x="24" y="1043"/>
                    </a:cxn>
                    <a:cxn ang="0">
                      <a:pos x="42" y="1043"/>
                    </a:cxn>
                    <a:cxn ang="0">
                      <a:pos x="358" y="0"/>
                    </a:cxn>
                    <a:cxn ang="0">
                      <a:pos x="317" y="0"/>
                    </a:cxn>
                    <a:cxn ang="0">
                      <a:pos x="0" y="1043"/>
                    </a:cxn>
                    <a:cxn ang="0">
                      <a:pos x="24" y="1043"/>
                    </a:cxn>
                    <a:cxn ang="0">
                      <a:pos x="24" y="1043"/>
                    </a:cxn>
                  </a:cxnLst>
                  <a:rect l="0" t="0" r="r" b="b"/>
                  <a:pathLst>
                    <a:path w="358" h="1043">
                      <a:moveTo>
                        <a:pt x="24" y="1043"/>
                      </a:moveTo>
                      <a:lnTo>
                        <a:pt x="42" y="1043"/>
                      </a:lnTo>
                      <a:lnTo>
                        <a:pt x="358" y="0"/>
                      </a:lnTo>
                      <a:lnTo>
                        <a:pt x="317" y="0"/>
                      </a:lnTo>
                      <a:lnTo>
                        <a:pt x="0" y="1043"/>
                      </a:lnTo>
                      <a:lnTo>
                        <a:pt x="24" y="1043"/>
                      </a:lnTo>
                      <a:lnTo>
                        <a:pt x="2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5" name="Freeform 42"/>
                <p:cNvSpPr>
                  <a:spLocks/>
                </p:cNvSpPr>
                <p:nvPr/>
              </p:nvSpPr>
              <p:spPr bwMode="hidden">
                <a:xfrm>
                  <a:off x="4139" y="0"/>
                  <a:ext cx="449" cy="1045"/>
                </a:xfrm>
                <a:custGeom>
                  <a:avLst/>
                  <a:gdLst/>
                  <a:ahLst/>
                  <a:cxnLst>
                    <a:cxn ang="0">
                      <a:pos x="18" y="1043"/>
                    </a:cxn>
                    <a:cxn ang="0">
                      <a:pos x="41" y="1043"/>
                    </a:cxn>
                    <a:cxn ang="0">
                      <a:pos x="448" y="0"/>
                    </a:cxn>
                    <a:cxn ang="0">
                      <a:pos x="406" y="0"/>
                    </a:cxn>
                    <a:cxn ang="0">
                      <a:pos x="0" y="1043"/>
                    </a:cxn>
                    <a:cxn ang="0">
                      <a:pos x="18" y="1043"/>
                    </a:cxn>
                    <a:cxn ang="0">
                      <a:pos x="18" y="1043"/>
                    </a:cxn>
                  </a:cxnLst>
                  <a:rect l="0" t="0" r="r" b="b"/>
                  <a:pathLst>
                    <a:path w="448" h="1043">
                      <a:moveTo>
                        <a:pt x="18" y="1043"/>
                      </a:moveTo>
                      <a:lnTo>
                        <a:pt x="41" y="1043"/>
                      </a:lnTo>
                      <a:lnTo>
                        <a:pt x="448" y="0"/>
                      </a:lnTo>
                      <a:lnTo>
                        <a:pt x="406"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6" name="Freeform 43"/>
                <p:cNvSpPr>
                  <a:spLocks/>
                </p:cNvSpPr>
                <p:nvPr/>
              </p:nvSpPr>
              <p:spPr bwMode="hidden">
                <a:xfrm>
                  <a:off x="4480" y="0"/>
                  <a:ext cx="541" cy="1045"/>
                </a:xfrm>
                <a:custGeom>
                  <a:avLst/>
                  <a:gdLst/>
                  <a:ahLst/>
                  <a:cxnLst>
                    <a:cxn ang="0">
                      <a:pos x="18" y="1043"/>
                    </a:cxn>
                    <a:cxn ang="0">
                      <a:pos x="42" y="1043"/>
                    </a:cxn>
                    <a:cxn ang="0">
                      <a:pos x="539" y="0"/>
                    </a:cxn>
                    <a:cxn ang="0">
                      <a:pos x="497" y="0"/>
                    </a:cxn>
                    <a:cxn ang="0">
                      <a:pos x="0" y="1043"/>
                    </a:cxn>
                    <a:cxn ang="0">
                      <a:pos x="18" y="1043"/>
                    </a:cxn>
                    <a:cxn ang="0">
                      <a:pos x="18" y="1043"/>
                    </a:cxn>
                  </a:cxnLst>
                  <a:rect l="0" t="0" r="r" b="b"/>
                  <a:pathLst>
                    <a:path w="539" h="1043">
                      <a:moveTo>
                        <a:pt x="18" y="1043"/>
                      </a:moveTo>
                      <a:lnTo>
                        <a:pt x="42" y="1043"/>
                      </a:lnTo>
                      <a:lnTo>
                        <a:pt x="539" y="0"/>
                      </a:lnTo>
                      <a:lnTo>
                        <a:pt x="497"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7" name="Freeform 44"/>
                <p:cNvSpPr>
                  <a:spLocks/>
                </p:cNvSpPr>
                <p:nvPr/>
              </p:nvSpPr>
              <p:spPr bwMode="hidden">
                <a:xfrm>
                  <a:off x="4768" y="0"/>
                  <a:ext cx="642" cy="1045"/>
                </a:xfrm>
                <a:custGeom>
                  <a:avLst/>
                  <a:gdLst/>
                  <a:ahLst/>
                  <a:cxnLst>
                    <a:cxn ang="0">
                      <a:pos x="18" y="1043"/>
                    </a:cxn>
                    <a:cxn ang="0">
                      <a:pos x="42" y="1043"/>
                    </a:cxn>
                    <a:cxn ang="0">
                      <a:pos x="640" y="0"/>
                    </a:cxn>
                    <a:cxn ang="0">
                      <a:pos x="592" y="0"/>
                    </a:cxn>
                    <a:cxn ang="0">
                      <a:pos x="0" y="1043"/>
                    </a:cxn>
                    <a:cxn ang="0">
                      <a:pos x="18" y="1043"/>
                    </a:cxn>
                    <a:cxn ang="0">
                      <a:pos x="18" y="1043"/>
                    </a:cxn>
                  </a:cxnLst>
                  <a:rect l="0" t="0" r="r" b="b"/>
                  <a:pathLst>
                    <a:path w="640" h="1043">
                      <a:moveTo>
                        <a:pt x="18" y="1043"/>
                      </a:moveTo>
                      <a:lnTo>
                        <a:pt x="42" y="1043"/>
                      </a:lnTo>
                      <a:lnTo>
                        <a:pt x="640" y="0"/>
                      </a:lnTo>
                      <a:lnTo>
                        <a:pt x="592"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68" name="Freeform 45"/>
                <p:cNvSpPr>
                  <a:spLocks/>
                </p:cNvSpPr>
                <p:nvPr/>
              </p:nvSpPr>
              <p:spPr bwMode="hidden">
                <a:xfrm>
                  <a:off x="5086" y="48"/>
                  <a:ext cx="672" cy="997"/>
                </a:xfrm>
                <a:custGeom>
                  <a:avLst/>
                  <a:gdLst/>
                  <a:ahLst/>
                  <a:cxnLst>
                    <a:cxn ang="0">
                      <a:pos x="24" y="995"/>
                    </a:cxn>
                    <a:cxn ang="0">
                      <a:pos x="48" y="995"/>
                    </a:cxn>
                    <a:cxn ang="0">
                      <a:pos x="670" y="72"/>
                    </a:cxn>
                    <a:cxn ang="0">
                      <a:pos x="670" y="0"/>
                    </a:cxn>
                    <a:cxn ang="0">
                      <a:pos x="0" y="995"/>
                    </a:cxn>
                    <a:cxn ang="0">
                      <a:pos x="24" y="995"/>
                    </a:cxn>
                    <a:cxn ang="0">
                      <a:pos x="24" y="995"/>
                    </a:cxn>
                  </a:cxnLst>
                  <a:rect l="0" t="0" r="r" b="b"/>
                  <a:pathLst>
                    <a:path w="670" h="995">
                      <a:moveTo>
                        <a:pt x="24" y="995"/>
                      </a:moveTo>
                      <a:lnTo>
                        <a:pt x="48" y="995"/>
                      </a:lnTo>
                      <a:lnTo>
                        <a:pt x="670" y="72"/>
                      </a:lnTo>
                      <a:lnTo>
                        <a:pt x="670" y="0"/>
                      </a:lnTo>
                      <a:lnTo>
                        <a:pt x="0" y="995"/>
                      </a:lnTo>
                      <a:lnTo>
                        <a:pt x="24" y="995"/>
                      </a:lnTo>
                      <a:lnTo>
                        <a:pt x="24" y="99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grpSp>
          <p:grpSp>
            <p:nvGrpSpPr>
              <p:cNvPr id="33" name="Group 46"/>
              <p:cNvGrpSpPr>
                <a:grpSpLocks/>
              </p:cNvGrpSpPr>
              <p:nvPr/>
            </p:nvGrpSpPr>
            <p:grpSpPr bwMode="auto">
              <a:xfrm>
                <a:off x="0" y="558"/>
                <a:ext cx="5758" cy="487"/>
                <a:chOff x="0" y="558"/>
                <a:chExt cx="5758" cy="487"/>
              </a:xfrm>
            </p:grpSpPr>
            <p:sp>
              <p:nvSpPr>
                <p:cNvPr id="52" name="Freeform 47"/>
                <p:cNvSpPr>
                  <a:spLocks/>
                </p:cNvSpPr>
                <p:nvPr/>
              </p:nvSpPr>
              <p:spPr bwMode="hidden">
                <a:xfrm>
                  <a:off x="0" y="618"/>
                  <a:ext cx="306" cy="427"/>
                </a:xfrm>
                <a:custGeom>
                  <a:avLst/>
                  <a:gdLst/>
                  <a:ahLst/>
                  <a:cxnLst>
                    <a:cxn ang="0">
                      <a:pos x="281" y="426"/>
                    </a:cxn>
                    <a:cxn ang="0">
                      <a:pos x="305" y="426"/>
                    </a:cxn>
                    <a:cxn ang="0">
                      <a:pos x="0" y="0"/>
                    </a:cxn>
                    <a:cxn ang="0">
                      <a:pos x="0" y="66"/>
                    </a:cxn>
                    <a:cxn ang="0">
                      <a:pos x="251" y="426"/>
                    </a:cxn>
                    <a:cxn ang="0">
                      <a:pos x="281" y="426"/>
                    </a:cxn>
                    <a:cxn ang="0">
                      <a:pos x="281" y="426"/>
                    </a:cxn>
                  </a:cxnLst>
                  <a:rect l="0" t="0" r="r" b="b"/>
                  <a:pathLst>
                    <a:path w="305" h="426">
                      <a:moveTo>
                        <a:pt x="281" y="426"/>
                      </a:moveTo>
                      <a:lnTo>
                        <a:pt x="305" y="426"/>
                      </a:lnTo>
                      <a:lnTo>
                        <a:pt x="0" y="0"/>
                      </a:lnTo>
                      <a:lnTo>
                        <a:pt x="0" y="66"/>
                      </a:lnTo>
                      <a:lnTo>
                        <a:pt x="251" y="426"/>
                      </a:lnTo>
                      <a:lnTo>
                        <a:pt x="281" y="426"/>
                      </a:lnTo>
                      <a:lnTo>
                        <a:pt x="281" y="426"/>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53" name="Freeform 48"/>
                <p:cNvSpPr>
                  <a:spLocks/>
                </p:cNvSpPr>
                <p:nvPr/>
              </p:nvSpPr>
              <p:spPr bwMode="hidden">
                <a:xfrm>
                  <a:off x="5410" y="558"/>
                  <a:ext cx="348" cy="487"/>
                </a:xfrm>
                <a:custGeom>
                  <a:avLst/>
                  <a:gdLst/>
                  <a:ahLst/>
                  <a:cxnLst>
                    <a:cxn ang="0">
                      <a:pos x="24" y="486"/>
                    </a:cxn>
                    <a:cxn ang="0">
                      <a:pos x="48" y="486"/>
                    </a:cxn>
                    <a:cxn ang="0">
                      <a:pos x="347" y="72"/>
                    </a:cxn>
                    <a:cxn ang="0">
                      <a:pos x="347" y="0"/>
                    </a:cxn>
                    <a:cxn ang="0">
                      <a:pos x="0" y="486"/>
                    </a:cxn>
                    <a:cxn ang="0">
                      <a:pos x="24" y="486"/>
                    </a:cxn>
                    <a:cxn ang="0">
                      <a:pos x="24" y="486"/>
                    </a:cxn>
                  </a:cxnLst>
                  <a:rect l="0" t="0" r="r" b="b"/>
                  <a:pathLst>
                    <a:path w="347" h="486">
                      <a:moveTo>
                        <a:pt x="24" y="486"/>
                      </a:moveTo>
                      <a:lnTo>
                        <a:pt x="48" y="486"/>
                      </a:lnTo>
                      <a:lnTo>
                        <a:pt x="347" y="72"/>
                      </a:lnTo>
                      <a:lnTo>
                        <a:pt x="347" y="0"/>
                      </a:lnTo>
                      <a:lnTo>
                        <a:pt x="0" y="486"/>
                      </a:lnTo>
                      <a:lnTo>
                        <a:pt x="24" y="486"/>
                      </a:lnTo>
                      <a:lnTo>
                        <a:pt x="24" y="486"/>
                      </a:lnTo>
                      <a:close/>
                    </a:path>
                  </a:pathLst>
                </a:custGeom>
                <a:solidFill>
                  <a:schemeClr val="accent2"/>
                </a:solidFill>
                <a:ln w="9525">
                  <a:noFill/>
                  <a:round/>
                  <a:headEnd/>
                  <a:tailEnd/>
                </a:ln>
              </p:spPr>
              <p:txBody>
                <a:bodyPr/>
                <a:lstStyle/>
                <a:p>
                  <a:pPr>
                    <a:defRPr/>
                  </a:pPr>
                  <a:endParaRPr lang="ru-RU">
                    <a:latin typeface="Arial" pitchFamily="34" charset="0"/>
                  </a:endParaRPr>
                </a:p>
              </p:txBody>
            </p:sp>
          </p:grpSp>
          <p:grpSp>
            <p:nvGrpSpPr>
              <p:cNvPr id="34" name="Group 49"/>
              <p:cNvGrpSpPr>
                <a:grpSpLocks/>
              </p:cNvGrpSpPr>
              <p:nvPr/>
            </p:nvGrpSpPr>
            <p:grpSpPr bwMode="auto">
              <a:xfrm>
                <a:off x="264" y="1039"/>
                <a:ext cx="5200" cy="3280"/>
                <a:chOff x="264" y="1039"/>
                <a:chExt cx="5200" cy="3280"/>
              </a:xfrm>
            </p:grpSpPr>
            <p:sp>
              <p:nvSpPr>
                <p:cNvPr id="43" name="Freeform 50"/>
                <p:cNvSpPr>
                  <a:spLocks/>
                </p:cNvSpPr>
                <p:nvPr/>
              </p:nvSpPr>
              <p:spPr bwMode="hidden">
                <a:xfrm>
                  <a:off x="2849" y="1039"/>
                  <a:ext cx="42" cy="3280"/>
                </a:xfrm>
                <a:custGeom>
                  <a:avLst/>
                  <a:gdLst/>
                  <a:ahLst/>
                  <a:cxnLst>
                    <a:cxn ang="0">
                      <a:pos x="18" y="0"/>
                    </a:cxn>
                    <a:cxn ang="0">
                      <a:pos x="0" y="0"/>
                    </a:cxn>
                    <a:cxn ang="0">
                      <a:pos x="0" y="3273"/>
                    </a:cxn>
                    <a:cxn ang="0">
                      <a:pos x="42" y="3273"/>
                    </a:cxn>
                    <a:cxn ang="0">
                      <a:pos x="42" y="0"/>
                    </a:cxn>
                    <a:cxn ang="0">
                      <a:pos x="18" y="0"/>
                    </a:cxn>
                    <a:cxn ang="0">
                      <a:pos x="18" y="0"/>
                    </a:cxn>
                  </a:cxnLst>
                  <a:rect l="0" t="0" r="r" b="b"/>
                  <a:pathLst>
                    <a:path w="42" h="3273">
                      <a:moveTo>
                        <a:pt x="18" y="0"/>
                      </a:moveTo>
                      <a:lnTo>
                        <a:pt x="0" y="0"/>
                      </a:lnTo>
                      <a:lnTo>
                        <a:pt x="0" y="3273"/>
                      </a:lnTo>
                      <a:lnTo>
                        <a:pt x="42"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4" name="Freeform 51"/>
                <p:cNvSpPr>
                  <a:spLocks/>
                </p:cNvSpPr>
                <p:nvPr/>
              </p:nvSpPr>
              <p:spPr bwMode="hidden">
                <a:xfrm>
                  <a:off x="2154" y="1039"/>
                  <a:ext cx="401" cy="3280"/>
                </a:xfrm>
                <a:custGeom>
                  <a:avLst/>
                  <a:gdLst/>
                  <a:ahLst/>
                  <a:cxnLst>
                    <a:cxn ang="0">
                      <a:pos x="376" y="0"/>
                    </a:cxn>
                    <a:cxn ang="0">
                      <a:pos x="358" y="0"/>
                    </a:cxn>
                    <a:cxn ang="0">
                      <a:pos x="0" y="3273"/>
                    </a:cxn>
                    <a:cxn ang="0">
                      <a:pos x="41" y="3273"/>
                    </a:cxn>
                    <a:cxn ang="0">
                      <a:pos x="400" y="0"/>
                    </a:cxn>
                    <a:cxn ang="0">
                      <a:pos x="376" y="0"/>
                    </a:cxn>
                    <a:cxn ang="0">
                      <a:pos x="376" y="0"/>
                    </a:cxn>
                  </a:cxnLst>
                  <a:rect l="0" t="0" r="r" b="b"/>
                  <a:pathLst>
                    <a:path w="400" h="3273">
                      <a:moveTo>
                        <a:pt x="376" y="0"/>
                      </a:moveTo>
                      <a:lnTo>
                        <a:pt x="358" y="0"/>
                      </a:lnTo>
                      <a:lnTo>
                        <a:pt x="0" y="3273"/>
                      </a:lnTo>
                      <a:lnTo>
                        <a:pt x="41" y="3273"/>
                      </a:lnTo>
                      <a:lnTo>
                        <a:pt x="400" y="0"/>
                      </a:lnTo>
                      <a:lnTo>
                        <a:pt x="376" y="0"/>
                      </a:lnTo>
                      <a:lnTo>
                        <a:pt x="37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5" name="Freeform 52"/>
                <p:cNvSpPr>
                  <a:spLocks/>
                </p:cNvSpPr>
                <p:nvPr/>
              </p:nvSpPr>
              <p:spPr bwMode="hidden">
                <a:xfrm>
                  <a:off x="1530" y="1039"/>
                  <a:ext cx="677" cy="3280"/>
                </a:xfrm>
                <a:custGeom>
                  <a:avLst/>
                  <a:gdLst/>
                  <a:ahLst/>
                  <a:cxnLst>
                    <a:cxn ang="0">
                      <a:pos x="657" y="0"/>
                    </a:cxn>
                    <a:cxn ang="0">
                      <a:pos x="639" y="0"/>
                    </a:cxn>
                    <a:cxn ang="0">
                      <a:pos x="0" y="3273"/>
                    </a:cxn>
                    <a:cxn ang="0">
                      <a:pos x="42" y="3273"/>
                    </a:cxn>
                    <a:cxn ang="0">
                      <a:pos x="675" y="0"/>
                    </a:cxn>
                    <a:cxn ang="0">
                      <a:pos x="657" y="0"/>
                    </a:cxn>
                    <a:cxn ang="0">
                      <a:pos x="657" y="0"/>
                    </a:cxn>
                  </a:cxnLst>
                  <a:rect l="0" t="0" r="r" b="b"/>
                  <a:pathLst>
                    <a:path w="675" h="3273">
                      <a:moveTo>
                        <a:pt x="657" y="0"/>
                      </a:moveTo>
                      <a:lnTo>
                        <a:pt x="639" y="0"/>
                      </a:lnTo>
                      <a:lnTo>
                        <a:pt x="0" y="3273"/>
                      </a:lnTo>
                      <a:lnTo>
                        <a:pt x="42" y="3273"/>
                      </a:lnTo>
                      <a:lnTo>
                        <a:pt x="675" y="0"/>
                      </a:lnTo>
                      <a:lnTo>
                        <a:pt x="657" y="0"/>
                      </a:lnTo>
                      <a:lnTo>
                        <a:pt x="657"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6" name="Freeform 53"/>
                <p:cNvSpPr>
                  <a:spLocks/>
                </p:cNvSpPr>
                <p:nvPr/>
              </p:nvSpPr>
              <p:spPr bwMode="hidden">
                <a:xfrm>
                  <a:off x="876" y="1039"/>
                  <a:ext cx="1031" cy="3280"/>
                </a:xfrm>
                <a:custGeom>
                  <a:avLst/>
                  <a:gdLst/>
                  <a:ahLst/>
                  <a:cxnLst>
                    <a:cxn ang="0">
                      <a:pos x="1013" y="0"/>
                    </a:cxn>
                    <a:cxn ang="0">
                      <a:pos x="990" y="0"/>
                    </a:cxn>
                    <a:cxn ang="0">
                      <a:pos x="0" y="3280"/>
                    </a:cxn>
                    <a:cxn ang="0">
                      <a:pos x="42" y="3280"/>
                    </a:cxn>
                    <a:cxn ang="0">
                      <a:pos x="1031" y="4"/>
                    </a:cxn>
                    <a:cxn ang="0">
                      <a:pos x="1013" y="0"/>
                    </a:cxn>
                    <a:cxn ang="0">
                      <a:pos x="1013" y="0"/>
                    </a:cxn>
                  </a:cxnLst>
                  <a:rect l="0" t="0" r="r" b="b"/>
                  <a:pathLst>
                    <a:path w="1031" h="3280">
                      <a:moveTo>
                        <a:pt x="1013" y="0"/>
                      </a:moveTo>
                      <a:lnTo>
                        <a:pt x="990" y="0"/>
                      </a:lnTo>
                      <a:lnTo>
                        <a:pt x="0" y="3280"/>
                      </a:lnTo>
                      <a:lnTo>
                        <a:pt x="42" y="3280"/>
                      </a:lnTo>
                      <a:lnTo>
                        <a:pt x="1031" y="4"/>
                      </a:lnTo>
                      <a:lnTo>
                        <a:pt x="1013" y="0"/>
                      </a:lnTo>
                      <a:lnTo>
                        <a:pt x="101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7" name="Freeform 54"/>
                <p:cNvSpPr>
                  <a:spLocks/>
                </p:cNvSpPr>
                <p:nvPr/>
              </p:nvSpPr>
              <p:spPr bwMode="hidden">
                <a:xfrm>
                  <a:off x="264" y="1039"/>
                  <a:ext cx="1319" cy="3280"/>
                </a:xfrm>
                <a:custGeom>
                  <a:avLst/>
                  <a:gdLst/>
                  <a:ahLst/>
                  <a:cxnLst>
                    <a:cxn ang="0">
                      <a:pos x="1296" y="0"/>
                    </a:cxn>
                    <a:cxn ang="0">
                      <a:pos x="1278" y="0"/>
                    </a:cxn>
                    <a:cxn ang="0">
                      <a:pos x="0" y="3280"/>
                    </a:cxn>
                    <a:cxn ang="0">
                      <a:pos x="42" y="3280"/>
                    </a:cxn>
                    <a:cxn ang="0">
                      <a:pos x="1319" y="5"/>
                    </a:cxn>
                    <a:cxn ang="0">
                      <a:pos x="1296" y="0"/>
                    </a:cxn>
                    <a:cxn ang="0">
                      <a:pos x="1296" y="0"/>
                    </a:cxn>
                  </a:cxnLst>
                  <a:rect l="0" t="0" r="r" b="b"/>
                  <a:pathLst>
                    <a:path w="1319" h="3280">
                      <a:moveTo>
                        <a:pt x="1296" y="0"/>
                      </a:moveTo>
                      <a:lnTo>
                        <a:pt x="1278" y="0"/>
                      </a:lnTo>
                      <a:lnTo>
                        <a:pt x="0" y="3280"/>
                      </a:lnTo>
                      <a:lnTo>
                        <a:pt x="42" y="3280"/>
                      </a:lnTo>
                      <a:lnTo>
                        <a:pt x="1319" y="5"/>
                      </a:lnTo>
                      <a:lnTo>
                        <a:pt x="1296" y="0"/>
                      </a:lnTo>
                      <a:lnTo>
                        <a:pt x="129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8" name="Freeform 55"/>
                <p:cNvSpPr>
                  <a:spLocks/>
                </p:cNvSpPr>
                <p:nvPr/>
              </p:nvSpPr>
              <p:spPr bwMode="hidden">
                <a:xfrm>
                  <a:off x="3191" y="1039"/>
                  <a:ext cx="402" cy="3280"/>
                </a:xfrm>
                <a:custGeom>
                  <a:avLst/>
                  <a:gdLst/>
                  <a:ahLst/>
                  <a:cxnLst>
                    <a:cxn ang="0">
                      <a:pos x="18" y="0"/>
                    </a:cxn>
                    <a:cxn ang="0">
                      <a:pos x="0" y="0"/>
                    </a:cxn>
                    <a:cxn ang="0">
                      <a:pos x="359" y="3273"/>
                    </a:cxn>
                    <a:cxn ang="0">
                      <a:pos x="401" y="3273"/>
                    </a:cxn>
                    <a:cxn ang="0">
                      <a:pos x="42" y="0"/>
                    </a:cxn>
                    <a:cxn ang="0">
                      <a:pos x="18" y="0"/>
                    </a:cxn>
                    <a:cxn ang="0">
                      <a:pos x="18" y="0"/>
                    </a:cxn>
                  </a:cxnLst>
                  <a:rect l="0" t="0" r="r" b="b"/>
                  <a:pathLst>
                    <a:path w="401" h="3273">
                      <a:moveTo>
                        <a:pt x="18" y="0"/>
                      </a:moveTo>
                      <a:lnTo>
                        <a:pt x="0" y="0"/>
                      </a:lnTo>
                      <a:lnTo>
                        <a:pt x="359" y="3273"/>
                      </a:lnTo>
                      <a:lnTo>
                        <a:pt x="401"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9" name="Freeform 56"/>
                <p:cNvSpPr>
                  <a:spLocks/>
                </p:cNvSpPr>
                <p:nvPr/>
              </p:nvSpPr>
              <p:spPr bwMode="hidden">
                <a:xfrm>
                  <a:off x="3533" y="1039"/>
                  <a:ext cx="677" cy="3280"/>
                </a:xfrm>
                <a:custGeom>
                  <a:avLst/>
                  <a:gdLst/>
                  <a:ahLst/>
                  <a:cxnLst>
                    <a:cxn ang="0">
                      <a:pos x="18" y="0"/>
                    </a:cxn>
                    <a:cxn ang="0">
                      <a:pos x="0" y="0"/>
                    </a:cxn>
                    <a:cxn ang="0">
                      <a:pos x="640" y="3273"/>
                    </a:cxn>
                    <a:cxn ang="0">
                      <a:pos x="675" y="3273"/>
                    </a:cxn>
                    <a:cxn ang="0">
                      <a:pos x="36" y="0"/>
                    </a:cxn>
                    <a:cxn ang="0">
                      <a:pos x="18" y="0"/>
                    </a:cxn>
                    <a:cxn ang="0">
                      <a:pos x="18" y="0"/>
                    </a:cxn>
                  </a:cxnLst>
                  <a:rect l="0" t="0" r="r" b="b"/>
                  <a:pathLst>
                    <a:path w="675" h="3273">
                      <a:moveTo>
                        <a:pt x="18" y="0"/>
                      </a:moveTo>
                      <a:lnTo>
                        <a:pt x="0" y="0"/>
                      </a:lnTo>
                      <a:lnTo>
                        <a:pt x="640" y="3273"/>
                      </a:lnTo>
                      <a:lnTo>
                        <a:pt x="675" y="3273"/>
                      </a:lnTo>
                      <a:lnTo>
                        <a:pt x="36"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50" name="Freeform 57"/>
                <p:cNvSpPr>
                  <a:spLocks/>
                </p:cNvSpPr>
                <p:nvPr/>
              </p:nvSpPr>
              <p:spPr bwMode="hidden">
                <a:xfrm>
                  <a:off x="3822" y="1039"/>
                  <a:ext cx="1036" cy="3280"/>
                </a:xfrm>
                <a:custGeom>
                  <a:avLst/>
                  <a:gdLst/>
                  <a:ahLst/>
                  <a:cxnLst>
                    <a:cxn ang="0">
                      <a:pos x="23" y="0"/>
                    </a:cxn>
                    <a:cxn ang="0">
                      <a:pos x="0" y="5"/>
                    </a:cxn>
                    <a:cxn ang="0">
                      <a:pos x="994" y="3280"/>
                    </a:cxn>
                    <a:cxn ang="0">
                      <a:pos x="1036" y="3280"/>
                    </a:cxn>
                    <a:cxn ang="0">
                      <a:pos x="41" y="0"/>
                    </a:cxn>
                    <a:cxn ang="0">
                      <a:pos x="23" y="0"/>
                    </a:cxn>
                    <a:cxn ang="0">
                      <a:pos x="23" y="0"/>
                    </a:cxn>
                  </a:cxnLst>
                  <a:rect l="0" t="0" r="r" b="b"/>
                  <a:pathLst>
                    <a:path w="1036" h="3280">
                      <a:moveTo>
                        <a:pt x="23" y="0"/>
                      </a:moveTo>
                      <a:lnTo>
                        <a:pt x="0" y="5"/>
                      </a:lnTo>
                      <a:lnTo>
                        <a:pt x="994" y="3280"/>
                      </a:lnTo>
                      <a:lnTo>
                        <a:pt x="1036" y="3280"/>
                      </a:lnTo>
                      <a:lnTo>
                        <a:pt x="41" y="0"/>
                      </a:lnTo>
                      <a:lnTo>
                        <a:pt x="23" y="0"/>
                      </a:lnTo>
                      <a:lnTo>
                        <a:pt x="2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51" name="Freeform 58"/>
                <p:cNvSpPr>
                  <a:spLocks/>
                </p:cNvSpPr>
                <p:nvPr/>
              </p:nvSpPr>
              <p:spPr bwMode="hidden">
                <a:xfrm>
                  <a:off x="4137" y="1039"/>
                  <a:ext cx="1327" cy="3280"/>
                </a:xfrm>
                <a:custGeom>
                  <a:avLst/>
                  <a:gdLst/>
                  <a:ahLst/>
                  <a:cxnLst>
                    <a:cxn ang="0">
                      <a:pos x="20" y="0"/>
                    </a:cxn>
                    <a:cxn ang="0">
                      <a:pos x="0" y="7"/>
                    </a:cxn>
                    <a:cxn ang="0">
                      <a:pos x="1285" y="3280"/>
                    </a:cxn>
                    <a:cxn ang="0">
                      <a:pos x="1327" y="3280"/>
                    </a:cxn>
                    <a:cxn ang="0">
                      <a:pos x="43" y="0"/>
                    </a:cxn>
                    <a:cxn ang="0">
                      <a:pos x="20" y="0"/>
                    </a:cxn>
                    <a:cxn ang="0">
                      <a:pos x="20" y="0"/>
                    </a:cxn>
                  </a:cxnLst>
                  <a:rect l="0" t="0" r="r" b="b"/>
                  <a:pathLst>
                    <a:path w="1327" h="3280">
                      <a:moveTo>
                        <a:pt x="20" y="0"/>
                      </a:moveTo>
                      <a:lnTo>
                        <a:pt x="0" y="7"/>
                      </a:lnTo>
                      <a:lnTo>
                        <a:pt x="1285" y="3280"/>
                      </a:lnTo>
                      <a:lnTo>
                        <a:pt x="1327" y="3280"/>
                      </a:lnTo>
                      <a:lnTo>
                        <a:pt x="43" y="0"/>
                      </a:lnTo>
                      <a:lnTo>
                        <a:pt x="20" y="0"/>
                      </a:lnTo>
                      <a:lnTo>
                        <a:pt x="20"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grpSp>
          <p:sp>
            <p:nvSpPr>
              <p:cNvPr id="35" name="Freeform 59"/>
              <p:cNvSpPr>
                <a:spLocks/>
              </p:cNvSpPr>
              <p:nvPr/>
            </p:nvSpPr>
            <p:spPr bwMode="hidden">
              <a:xfrm>
                <a:off x="0" y="1039"/>
                <a:ext cx="1254" cy="2632"/>
              </a:xfrm>
              <a:custGeom>
                <a:avLst/>
                <a:gdLst/>
                <a:ahLst/>
                <a:cxnLst>
                  <a:cxn ang="0">
                    <a:pos x="1236" y="0"/>
                  </a:cxn>
                  <a:cxn ang="0">
                    <a:pos x="1212" y="0"/>
                  </a:cxn>
                  <a:cxn ang="0">
                    <a:pos x="0" y="2542"/>
                  </a:cxn>
                  <a:cxn ang="0">
                    <a:pos x="0" y="2632"/>
                  </a:cxn>
                  <a:cxn ang="0">
                    <a:pos x="1254" y="7"/>
                  </a:cxn>
                  <a:cxn ang="0">
                    <a:pos x="1236" y="0"/>
                  </a:cxn>
                  <a:cxn ang="0">
                    <a:pos x="1236" y="0"/>
                  </a:cxn>
                </a:cxnLst>
                <a:rect l="0" t="0" r="r" b="b"/>
                <a:pathLst>
                  <a:path w="1254" h="2632">
                    <a:moveTo>
                      <a:pt x="1236" y="0"/>
                    </a:moveTo>
                    <a:lnTo>
                      <a:pt x="1212" y="0"/>
                    </a:lnTo>
                    <a:lnTo>
                      <a:pt x="0" y="2542"/>
                    </a:lnTo>
                    <a:lnTo>
                      <a:pt x="0" y="2632"/>
                    </a:lnTo>
                    <a:lnTo>
                      <a:pt x="1254" y="7"/>
                    </a:lnTo>
                    <a:lnTo>
                      <a:pt x="1236" y="0"/>
                    </a:lnTo>
                    <a:lnTo>
                      <a:pt x="123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36" name="Freeform 60"/>
              <p:cNvSpPr>
                <a:spLocks/>
              </p:cNvSpPr>
              <p:nvPr/>
            </p:nvSpPr>
            <p:spPr bwMode="hidden">
              <a:xfrm>
                <a:off x="0" y="1039"/>
                <a:ext cx="948" cy="1676"/>
              </a:xfrm>
              <a:custGeom>
                <a:avLst/>
                <a:gdLst/>
                <a:ahLst/>
                <a:cxnLst>
                  <a:cxn ang="0">
                    <a:pos x="930" y="0"/>
                  </a:cxn>
                  <a:cxn ang="0">
                    <a:pos x="906" y="0"/>
                  </a:cxn>
                  <a:cxn ang="0">
                    <a:pos x="0" y="1593"/>
                  </a:cxn>
                  <a:cxn ang="0">
                    <a:pos x="0" y="1676"/>
                  </a:cxn>
                  <a:cxn ang="0">
                    <a:pos x="948" y="5"/>
                  </a:cxn>
                  <a:cxn ang="0">
                    <a:pos x="930" y="0"/>
                  </a:cxn>
                  <a:cxn ang="0">
                    <a:pos x="930" y="0"/>
                  </a:cxn>
                </a:cxnLst>
                <a:rect l="0" t="0" r="r" b="b"/>
                <a:pathLst>
                  <a:path w="948" h="1676">
                    <a:moveTo>
                      <a:pt x="930" y="0"/>
                    </a:moveTo>
                    <a:lnTo>
                      <a:pt x="906" y="0"/>
                    </a:lnTo>
                    <a:lnTo>
                      <a:pt x="0" y="1593"/>
                    </a:lnTo>
                    <a:lnTo>
                      <a:pt x="0" y="1676"/>
                    </a:lnTo>
                    <a:lnTo>
                      <a:pt x="948" y="5"/>
                    </a:lnTo>
                    <a:lnTo>
                      <a:pt x="930" y="0"/>
                    </a:lnTo>
                    <a:lnTo>
                      <a:pt x="930"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37" name="Freeform 61"/>
              <p:cNvSpPr>
                <a:spLocks/>
              </p:cNvSpPr>
              <p:nvPr/>
            </p:nvSpPr>
            <p:spPr bwMode="hidden">
              <a:xfrm>
                <a:off x="0" y="1039"/>
                <a:ext cx="629" cy="937"/>
              </a:xfrm>
              <a:custGeom>
                <a:avLst/>
                <a:gdLst/>
                <a:ahLst/>
                <a:cxnLst>
                  <a:cxn ang="0">
                    <a:pos x="606" y="0"/>
                  </a:cxn>
                  <a:cxn ang="0">
                    <a:pos x="582" y="0"/>
                  </a:cxn>
                  <a:cxn ang="0">
                    <a:pos x="0" y="871"/>
                  </a:cxn>
                  <a:cxn ang="0">
                    <a:pos x="0" y="937"/>
                  </a:cxn>
                  <a:cxn ang="0">
                    <a:pos x="629" y="4"/>
                  </a:cxn>
                  <a:cxn ang="0">
                    <a:pos x="606" y="0"/>
                  </a:cxn>
                  <a:cxn ang="0">
                    <a:pos x="606" y="0"/>
                  </a:cxn>
                </a:cxnLst>
                <a:rect l="0" t="0" r="r" b="b"/>
                <a:pathLst>
                  <a:path w="629" h="937">
                    <a:moveTo>
                      <a:pt x="606" y="0"/>
                    </a:moveTo>
                    <a:lnTo>
                      <a:pt x="582" y="0"/>
                    </a:lnTo>
                    <a:lnTo>
                      <a:pt x="0" y="871"/>
                    </a:lnTo>
                    <a:lnTo>
                      <a:pt x="0" y="937"/>
                    </a:lnTo>
                    <a:lnTo>
                      <a:pt x="629" y="4"/>
                    </a:lnTo>
                    <a:lnTo>
                      <a:pt x="606" y="0"/>
                    </a:lnTo>
                    <a:lnTo>
                      <a:pt x="606"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38" name="Freeform 62"/>
              <p:cNvSpPr>
                <a:spLocks/>
              </p:cNvSpPr>
              <p:nvPr/>
            </p:nvSpPr>
            <p:spPr bwMode="hidden">
              <a:xfrm>
                <a:off x="0" y="1039"/>
                <a:ext cx="305" cy="427"/>
              </a:xfrm>
              <a:custGeom>
                <a:avLst/>
                <a:gdLst/>
                <a:ahLst/>
                <a:cxnLst>
                  <a:cxn ang="0">
                    <a:pos x="282" y="0"/>
                  </a:cxn>
                  <a:cxn ang="0">
                    <a:pos x="252" y="0"/>
                  </a:cxn>
                  <a:cxn ang="0">
                    <a:pos x="0" y="361"/>
                  </a:cxn>
                  <a:cxn ang="0">
                    <a:pos x="0" y="427"/>
                  </a:cxn>
                  <a:cxn ang="0">
                    <a:pos x="305" y="5"/>
                  </a:cxn>
                  <a:cxn ang="0">
                    <a:pos x="282" y="0"/>
                  </a:cxn>
                  <a:cxn ang="0">
                    <a:pos x="282" y="0"/>
                  </a:cxn>
                </a:cxnLst>
                <a:rect l="0" t="0" r="r" b="b"/>
                <a:pathLst>
                  <a:path w="305" h="427">
                    <a:moveTo>
                      <a:pt x="282" y="0"/>
                    </a:moveTo>
                    <a:lnTo>
                      <a:pt x="252" y="0"/>
                    </a:lnTo>
                    <a:lnTo>
                      <a:pt x="0" y="361"/>
                    </a:lnTo>
                    <a:lnTo>
                      <a:pt x="0" y="427"/>
                    </a:lnTo>
                    <a:lnTo>
                      <a:pt x="305" y="5"/>
                    </a:lnTo>
                    <a:lnTo>
                      <a:pt x="282" y="0"/>
                    </a:lnTo>
                    <a:lnTo>
                      <a:pt x="282"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39" name="Freeform 63"/>
              <p:cNvSpPr>
                <a:spLocks/>
              </p:cNvSpPr>
              <p:nvPr/>
            </p:nvSpPr>
            <p:spPr bwMode="hidden">
              <a:xfrm>
                <a:off x="4481" y="1039"/>
                <a:ext cx="1277" cy="2686"/>
              </a:xfrm>
              <a:custGeom>
                <a:avLst/>
                <a:gdLst/>
                <a:ahLst/>
                <a:cxnLst>
                  <a:cxn ang="0">
                    <a:pos x="41" y="0"/>
                  </a:cxn>
                  <a:cxn ang="0">
                    <a:pos x="17" y="0"/>
                  </a:cxn>
                  <a:cxn ang="0">
                    <a:pos x="0" y="4"/>
                  </a:cxn>
                  <a:cxn ang="0">
                    <a:pos x="1277" y="2686"/>
                  </a:cxn>
                  <a:cxn ang="0">
                    <a:pos x="1277" y="2596"/>
                  </a:cxn>
                  <a:cxn ang="0">
                    <a:pos x="41" y="0"/>
                  </a:cxn>
                  <a:cxn ang="0">
                    <a:pos x="41" y="0"/>
                  </a:cxn>
                </a:cxnLst>
                <a:rect l="0" t="0" r="r" b="b"/>
                <a:pathLst>
                  <a:path w="1277" h="2686">
                    <a:moveTo>
                      <a:pt x="41" y="0"/>
                    </a:moveTo>
                    <a:lnTo>
                      <a:pt x="17" y="0"/>
                    </a:lnTo>
                    <a:lnTo>
                      <a:pt x="0" y="4"/>
                    </a:lnTo>
                    <a:lnTo>
                      <a:pt x="1277" y="2686"/>
                    </a:lnTo>
                    <a:lnTo>
                      <a:pt x="1277" y="2596"/>
                    </a:lnTo>
                    <a:lnTo>
                      <a:pt x="41" y="0"/>
                    </a:lnTo>
                    <a:lnTo>
                      <a:pt x="41"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0" name="Freeform 64"/>
              <p:cNvSpPr>
                <a:spLocks/>
              </p:cNvSpPr>
              <p:nvPr/>
            </p:nvSpPr>
            <p:spPr bwMode="hidden">
              <a:xfrm>
                <a:off x="4770" y="1039"/>
                <a:ext cx="988" cy="1730"/>
              </a:xfrm>
              <a:custGeom>
                <a:avLst/>
                <a:gdLst/>
                <a:ahLst/>
                <a:cxnLst>
                  <a:cxn ang="0">
                    <a:pos x="16" y="0"/>
                  </a:cxn>
                  <a:cxn ang="0">
                    <a:pos x="0" y="7"/>
                  </a:cxn>
                  <a:cxn ang="0">
                    <a:pos x="988" y="1730"/>
                  </a:cxn>
                  <a:cxn ang="0">
                    <a:pos x="988" y="1653"/>
                  </a:cxn>
                  <a:cxn ang="0">
                    <a:pos x="40" y="0"/>
                  </a:cxn>
                  <a:cxn ang="0">
                    <a:pos x="16" y="0"/>
                  </a:cxn>
                  <a:cxn ang="0">
                    <a:pos x="16" y="0"/>
                  </a:cxn>
                </a:cxnLst>
                <a:rect l="0" t="0" r="r" b="b"/>
                <a:pathLst>
                  <a:path w="988" h="1730">
                    <a:moveTo>
                      <a:pt x="16" y="0"/>
                    </a:moveTo>
                    <a:lnTo>
                      <a:pt x="0" y="7"/>
                    </a:lnTo>
                    <a:lnTo>
                      <a:pt x="988" y="1730"/>
                    </a:lnTo>
                    <a:lnTo>
                      <a:pt x="988" y="1653"/>
                    </a:lnTo>
                    <a:lnTo>
                      <a:pt x="40" y="0"/>
                    </a:lnTo>
                    <a:lnTo>
                      <a:pt x="16" y="0"/>
                    </a:lnTo>
                    <a:lnTo>
                      <a:pt x="16"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1" name="Freeform 65"/>
              <p:cNvSpPr>
                <a:spLocks/>
              </p:cNvSpPr>
              <p:nvPr/>
            </p:nvSpPr>
            <p:spPr bwMode="hidden">
              <a:xfrm>
                <a:off x="5088" y="1039"/>
                <a:ext cx="670" cy="997"/>
              </a:xfrm>
              <a:custGeom>
                <a:avLst/>
                <a:gdLst/>
                <a:ahLst/>
                <a:cxnLst>
                  <a:cxn ang="0">
                    <a:pos x="22" y="0"/>
                  </a:cxn>
                  <a:cxn ang="0">
                    <a:pos x="0" y="4"/>
                  </a:cxn>
                  <a:cxn ang="0">
                    <a:pos x="670" y="997"/>
                  </a:cxn>
                  <a:cxn ang="0">
                    <a:pos x="670" y="925"/>
                  </a:cxn>
                  <a:cxn ang="0">
                    <a:pos x="46" y="0"/>
                  </a:cxn>
                  <a:cxn ang="0">
                    <a:pos x="22" y="0"/>
                  </a:cxn>
                  <a:cxn ang="0">
                    <a:pos x="22" y="0"/>
                  </a:cxn>
                </a:cxnLst>
                <a:rect l="0" t="0" r="r" b="b"/>
                <a:pathLst>
                  <a:path w="670" h="997">
                    <a:moveTo>
                      <a:pt x="22" y="0"/>
                    </a:moveTo>
                    <a:lnTo>
                      <a:pt x="0" y="4"/>
                    </a:lnTo>
                    <a:lnTo>
                      <a:pt x="670" y="997"/>
                    </a:lnTo>
                    <a:lnTo>
                      <a:pt x="670" y="925"/>
                    </a:lnTo>
                    <a:lnTo>
                      <a:pt x="46" y="0"/>
                    </a:lnTo>
                    <a:lnTo>
                      <a:pt x="22" y="0"/>
                    </a:lnTo>
                    <a:lnTo>
                      <a:pt x="22"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2" name="Freeform 66"/>
              <p:cNvSpPr>
                <a:spLocks/>
              </p:cNvSpPr>
              <p:nvPr/>
            </p:nvSpPr>
            <p:spPr bwMode="hidden">
              <a:xfrm>
                <a:off x="5412" y="1039"/>
                <a:ext cx="346" cy="487"/>
              </a:xfrm>
              <a:custGeom>
                <a:avLst/>
                <a:gdLst/>
                <a:ahLst/>
                <a:cxnLst>
                  <a:cxn ang="0">
                    <a:pos x="22" y="0"/>
                  </a:cxn>
                  <a:cxn ang="0">
                    <a:pos x="0" y="7"/>
                  </a:cxn>
                  <a:cxn ang="0">
                    <a:pos x="346" y="487"/>
                  </a:cxn>
                  <a:cxn ang="0">
                    <a:pos x="346" y="415"/>
                  </a:cxn>
                  <a:cxn ang="0">
                    <a:pos x="46" y="0"/>
                  </a:cxn>
                  <a:cxn ang="0">
                    <a:pos x="22" y="0"/>
                  </a:cxn>
                  <a:cxn ang="0">
                    <a:pos x="22" y="0"/>
                  </a:cxn>
                </a:cxnLst>
                <a:rect l="0" t="0" r="r" b="b"/>
                <a:pathLst>
                  <a:path w="346" h="487">
                    <a:moveTo>
                      <a:pt x="22" y="0"/>
                    </a:moveTo>
                    <a:lnTo>
                      <a:pt x="0" y="7"/>
                    </a:lnTo>
                    <a:lnTo>
                      <a:pt x="346" y="487"/>
                    </a:lnTo>
                    <a:lnTo>
                      <a:pt x="346" y="415"/>
                    </a:lnTo>
                    <a:lnTo>
                      <a:pt x="46" y="0"/>
                    </a:lnTo>
                    <a:lnTo>
                      <a:pt x="22" y="0"/>
                    </a:lnTo>
                    <a:lnTo>
                      <a:pt x="22" y="0"/>
                    </a:lnTo>
                    <a:close/>
                  </a:path>
                </a:pathLst>
              </a:custGeom>
              <a:solidFill>
                <a:schemeClr val="accent2"/>
              </a:solidFill>
              <a:ln w="9525">
                <a:noFill/>
                <a:round/>
                <a:headEnd/>
                <a:tailEnd/>
              </a:ln>
            </p:spPr>
            <p:txBody>
              <a:bodyPr/>
              <a:lstStyle/>
              <a:p>
                <a:pPr>
                  <a:defRPr/>
                </a:pPr>
                <a:endParaRPr lang="ru-RU">
                  <a:latin typeface="Arial" pitchFamily="34" charset="0"/>
                </a:endParaRPr>
              </a:p>
            </p:txBody>
          </p:sp>
        </p:grpSp>
      </p:grpSp>
      <p:sp>
        <p:nvSpPr>
          <p:cNvPr id="436291" name="Rectangle 67"/>
          <p:cNvSpPr>
            <a:spLocks noGrp="1" noChangeArrowheads="1"/>
          </p:cNvSpPr>
          <p:nvPr>
            <p:ph type="ctrTitle" sz="quarter"/>
          </p:nvPr>
        </p:nvSpPr>
        <p:spPr>
          <a:xfrm>
            <a:off x="455613" y="1920875"/>
            <a:ext cx="8226425" cy="1736725"/>
          </a:xfrm>
        </p:spPr>
        <p:txBody>
          <a:bodyPr anchor="b"/>
          <a:lstStyle>
            <a:lvl1pPr>
              <a:defRPr sz="5400"/>
            </a:lvl1pPr>
          </a:lstStyle>
          <a:p>
            <a:r>
              <a:rPr lang="ru-RU"/>
              <a:t>Образец заголовка</a:t>
            </a:r>
          </a:p>
        </p:txBody>
      </p:sp>
      <p:sp>
        <p:nvSpPr>
          <p:cNvPr id="436292" name="Rectangle 68"/>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69" name="Rectangle 69"/>
          <p:cNvSpPr>
            <a:spLocks noGrp="1" noChangeArrowheads="1"/>
          </p:cNvSpPr>
          <p:nvPr>
            <p:ph type="dt" sz="quarter" idx="10"/>
          </p:nvPr>
        </p:nvSpPr>
        <p:spPr/>
        <p:txBody>
          <a:bodyPr/>
          <a:lstStyle>
            <a:lvl1pPr>
              <a:defRPr/>
            </a:lvl1pPr>
          </a:lstStyle>
          <a:p>
            <a:pPr>
              <a:defRPr/>
            </a:pPr>
            <a:fld id="{1AA8A7C0-6299-4EB2-B2D9-761A30D50139}" type="datetime1">
              <a:rPr lang="ru-RU"/>
              <a:pPr>
                <a:defRPr/>
              </a:pPr>
              <a:t>10.04.2020</a:t>
            </a:fld>
            <a:endParaRPr lang="ru-RU"/>
          </a:p>
        </p:txBody>
      </p:sp>
      <p:sp>
        <p:nvSpPr>
          <p:cNvPr id="70" name="Rectangle 70"/>
          <p:cNvSpPr>
            <a:spLocks noGrp="1" noChangeArrowheads="1"/>
          </p:cNvSpPr>
          <p:nvPr>
            <p:ph type="ftr" sz="quarter" idx="11"/>
          </p:nvPr>
        </p:nvSpPr>
        <p:spPr/>
        <p:txBody>
          <a:bodyPr/>
          <a:lstStyle>
            <a:lvl1pPr>
              <a:defRPr/>
            </a:lvl1pPr>
          </a:lstStyle>
          <a:p>
            <a:pPr>
              <a:defRPr/>
            </a:pPr>
            <a:endParaRPr lang="ru-RU"/>
          </a:p>
        </p:txBody>
      </p:sp>
      <p:sp>
        <p:nvSpPr>
          <p:cNvPr id="71" name="Rectangle 71"/>
          <p:cNvSpPr>
            <a:spLocks noGrp="1" noChangeArrowheads="1"/>
          </p:cNvSpPr>
          <p:nvPr>
            <p:ph type="sldNum" sz="quarter" idx="12"/>
          </p:nvPr>
        </p:nvSpPr>
        <p:spPr/>
        <p:txBody>
          <a:bodyPr/>
          <a:lstStyle>
            <a:lvl1pPr>
              <a:defRPr/>
            </a:lvl1pPr>
          </a:lstStyle>
          <a:p>
            <a:pPr>
              <a:defRPr/>
            </a:pPr>
            <a:fld id="{68D85BC2-1E3E-4E67-8736-668649170C8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sz="half" idx="10"/>
          </p:nvPr>
        </p:nvSpPr>
        <p:spPr>
          <a:ln/>
        </p:spPr>
        <p:txBody>
          <a:bodyPr/>
          <a:lstStyle>
            <a:lvl1pPr>
              <a:defRPr/>
            </a:lvl1pPr>
          </a:lstStyle>
          <a:p>
            <a:pPr>
              <a:defRPr/>
            </a:pPr>
            <a:fld id="{E8A60CFA-0974-4B41-9D4E-7A40D510B584}" type="datetime1">
              <a:rPr lang="ru-RU"/>
              <a:pPr>
                <a:defRPr/>
              </a:pPr>
              <a:t>10.04.2020</a:t>
            </a:fld>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4D1D4706-6E3B-466F-9EC9-B7528D7623F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3050"/>
            <a:ext cx="2055813" cy="58229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5613" y="273050"/>
            <a:ext cx="6018212" cy="58229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sz="half" idx="10"/>
          </p:nvPr>
        </p:nvSpPr>
        <p:spPr>
          <a:ln/>
        </p:spPr>
        <p:txBody>
          <a:bodyPr/>
          <a:lstStyle>
            <a:lvl1pPr>
              <a:defRPr/>
            </a:lvl1pPr>
          </a:lstStyle>
          <a:p>
            <a:pPr>
              <a:defRPr/>
            </a:pPr>
            <a:fld id="{AB7BB421-7E3E-4FBF-84BE-51D46C598E16}" type="datetime1">
              <a:rPr lang="ru-RU"/>
              <a:pPr>
                <a:defRPr/>
              </a:pPr>
              <a:t>10.04.2020</a:t>
            </a:fld>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9EBAD3DA-A1FA-4960-96A0-74F4170D3745}"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3050"/>
            <a:ext cx="8226425"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5613" y="1598613"/>
            <a:ext cx="8226425"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5613" y="3922713"/>
            <a:ext cx="8226425" cy="21732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8"/>
          <p:cNvSpPr>
            <a:spLocks noGrp="1" noChangeArrowheads="1"/>
          </p:cNvSpPr>
          <p:nvPr>
            <p:ph type="dt" sz="half" idx="10"/>
          </p:nvPr>
        </p:nvSpPr>
        <p:spPr>
          <a:ln/>
        </p:spPr>
        <p:txBody>
          <a:bodyPr/>
          <a:lstStyle>
            <a:lvl1pPr>
              <a:defRPr/>
            </a:lvl1pPr>
          </a:lstStyle>
          <a:p>
            <a:pPr>
              <a:defRPr/>
            </a:pPr>
            <a:fld id="{C97DF524-A096-43F1-8069-C691D048F5AE}" type="datetime1">
              <a:rPr lang="ru-RU"/>
              <a:pPr>
                <a:defRPr/>
              </a:pPr>
              <a:t>10.04.2020</a:t>
            </a:fld>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FEE450FA-A9FC-465D-8983-64F895251A49}"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3050"/>
            <a:ext cx="8226425"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5613" y="1598613"/>
            <a:ext cx="4037012" cy="44973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5025" y="1598613"/>
            <a:ext cx="4037013"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5025" y="3922713"/>
            <a:ext cx="4037013" cy="21732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68"/>
          <p:cNvSpPr>
            <a:spLocks noGrp="1" noChangeArrowheads="1"/>
          </p:cNvSpPr>
          <p:nvPr>
            <p:ph type="dt" sz="half" idx="10"/>
          </p:nvPr>
        </p:nvSpPr>
        <p:spPr>
          <a:ln/>
        </p:spPr>
        <p:txBody>
          <a:bodyPr/>
          <a:lstStyle>
            <a:lvl1pPr>
              <a:defRPr/>
            </a:lvl1pPr>
          </a:lstStyle>
          <a:p>
            <a:pPr>
              <a:defRPr/>
            </a:pPr>
            <a:fld id="{487155DA-67CF-4145-BE22-2574A9BB5762}" type="datetime1">
              <a:rPr lang="ru-RU"/>
              <a:pPr>
                <a:defRPr/>
              </a:pPr>
              <a:t>10.04.2020</a:t>
            </a:fld>
            <a:endParaRPr lang="ru-RU"/>
          </a:p>
        </p:txBody>
      </p:sp>
      <p:sp>
        <p:nvSpPr>
          <p:cNvPr id="7" name="Rectangle 69"/>
          <p:cNvSpPr>
            <a:spLocks noGrp="1" noChangeArrowheads="1"/>
          </p:cNvSpPr>
          <p:nvPr>
            <p:ph type="ftr" sz="quarter" idx="11"/>
          </p:nvPr>
        </p:nvSpPr>
        <p:spPr>
          <a:ln/>
        </p:spPr>
        <p:txBody>
          <a:bodyPr/>
          <a:lstStyle>
            <a:lvl1pPr>
              <a:defRPr/>
            </a:lvl1pPr>
          </a:lstStyle>
          <a:p>
            <a:pPr>
              <a:defRPr/>
            </a:pPr>
            <a:endParaRPr lang="ru-RU"/>
          </a:p>
        </p:txBody>
      </p:sp>
      <p:sp>
        <p:nvSpPr>
          <p:cNvPr id="8" name="Rectangle 70"/>
          <p:cNvSpPr>
            <a:spLocks noGrp="1" noChangeArrowheads="1"/>
          </p:cNvSpPr>
          <p:nvPr>
            <p:ph type="sldNum" sz="quarter" idx="12"/>
          </p:nvPr>
        </p:nvSpPr>
        <p:spPr>
          <a:ln/>
        </p:spPr>
        <p:txBody>
          <a:bodyPr/>
          <a:lstStyle>
            <a:lvl1pPr>
              <a:defRPr/>
            </a:lvl1pPr>
          </a:lstStyle>
          <a:p>
            <a:pPr>
              <a:defRPr/>
            </a:pPr>
            <a:fld id="{2840F009-2F55-4F70-BE58-8E9A70D1EDE3}"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273050"/>
            <a:ext cx="8226425"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5613" y="1598613"/>
            <a:ext cx="4037012" cy="44973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598613"/>
            <a:ext cx="4037013" cy="44973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8"/>
          <p:cNvSpPr>
            <a:spLocks noGrp="1" noChangeArrowheads="1"/>
          </p:cNvSpPr>
          <p:nvPr>
            <p:ph type="dt" sz="half" idx="10"/>
          </p:nvPr>
        </p:nvSpPr>
        <p:spPr>
          <a:ln/>
        </p:spPr>
        <p:txBody>
          <a:bodyPr/>
          <a:lstStyle>
            <a:lvl1pPr>
              <a:defRPr/>
            </a:lvl1pPr>
          </a:lstStyle>
          <a:p>
            <a:pPr>
              <a:defRPr/>
            </a:pPr>
            <a:fld id="{9B15FBA2-1C51-47FE-9243-475B62E2ADB4}" type="datetime1">
              <a:rPr lang="ru-RU"/>
              <a:pPr>
                <a:defRPr/>
              </a:pPr>
              <a:t>10.04.2020</a:t>
            </a:fld>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4C680E07-CC48-4782-A9AC-318D24AD7D29}"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68"/>
          <p:cNvSpPr>
            <a:spLocks noGrp="1" noChangeArrowheads="1"/>
          </p:cNvSpPr>
          <p:nvPr>
            <p:ph type="dt" sz="half" idx="10"/>
          </p:nvPr>
        </p:nvSpPr>
        <p:spPr>
          <a:ln/>
        </p:spPr>
        <p:txBody>
          <a:bodyPr/>
          <a:lstStyle>
            <a:lvl1pPr>
              <a:defRPr/>
            </a:lvl1pPr>
          </a:lstStyle>
          <a:p>
            <a:pPr>
              <a:defRPr/>
            </a:pPr>
            <a:fld id="{8FEEA681-7527-4548-8153-40145CF15C69}" type="datetime1">
              <a:rPr lang="ru-RU"/>
              <a:pPr>
                <a:defRPr/>
              </a:pPr>
              <a:t>10.04.2020</a:t>
            </a:fld>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DE3F0371-AA4E-4E98-8758-6935F8D4883A}"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68"/>
          <p:cNvSpPr>
            <a:spLocks noGrp="1" noChangeArrowheads="1"/>
          </p:cNvSpPr>
          <p:nvPr>
            <p:ph type="dt" sz="half" idx="10"/>
          </p:nvPr>
        </p:nvSpPr>
        <p:spPr>
          <a:ln/>
        </p:spPr>
        <p:txBody>
          <a:bodyPr/>
          <a:lstStyle>
            <a:lvl1pPr>
              <a:defRPr/>
            </a:lvl1pPr>
          </a:lstStyle>
          <a:p>
            <a:pPr>
              <a:defRPr/>
            </a:pPr>
            <a:fld id="{A96ED352-E229-44ED-B166-E132F96DA1F0}" type="datetime1">
              <a:rPr lang="ru-RU"/>
              <a:pPr>
                <a:defRPr/>
              </a:pPr>
              <a:t>10.04.2020</a:t>
            </a:fld>
            <a:endParaRPr lang="ru-RU"/>
          </a:p>
        </p:txBody>
      </p:sp>
      <p:sp>
        <p:nvSpPr>
          <p:cNvPr id="5" name="Rectangle 69"/>
          <p:cNvSpPr>
            <a:spLocks noGrp="1" noChangeArrowheads="1"/>
          </p:cNvSpPr>
          <p:nvPr>
            <p:ph type="ftr" sz="quarter" idx="11"/>
          </p:nvPr>
        </p:nvSpPr>
        <p:spPr>
          <a:ln/>
        </p:spPr>
        <p:txBody>
          <a:bodyPr/>
          <a:lstStyle>
            <a:lvl1pPr>
              <a:defRPr/>
            </a:lvl1pPr>
          </a:lstStyle>
          <a:p>
            <a:pPr>
              <a:defRPr/>
            </a:pPr>
            <a:endParaRPr lang="ru-RU"/>
          </a:p>
        </p:txBody>
      </p:sp>
      <p:sp>
        <p:nvSpPr>
          <p:cNvPr id="6" name="Rectangle 70"/>
          <p:cNvSpPr>
            <a:spLocks noGrp="1" noChangeArrowheads="1"/>
          </p:cNvSpPr>
          <p:nvPr>
            <p:ph type="sldNum" sz="quarter" idx="12"/>
          </p:nvPr>
        </p:nvSpPr>
        <p:spPr>
          <a:ln/>
        </p:spPr>
        <p:txBody>
          <a:bodyPr/>
          <a:lstStyle>
            <a:lvl1pPr>
              <a:defRPr/>
            </a:lvl1pPr>
          </a:lstStyle>
          <a:p>
            <a:pPr>
              <a:defRPr/>
            </a:pPr>
            <a:fld id="{238A474F-7FD9-46F0-A5BA-0A4F5B5B308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5613" y="1598613"/>
            <a:ext cx="4037012"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598613"/>
            <a:ext cx="4037013"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68"/>
          <p:cNvSpPr>
            <a:spLocks noGrp="1" noChangeArrowheads="1"/>
          </p:cNvSpPr>
          <p:nvPr>
            <p:ph type="dt" sz="half" idx="10"/>
          </p:nvPr>
        </p:nvSpPr>
        <p:spPr>
          <a:ln/>
        </p:spPr>
        <p:txBody>
          <a:bodyPr/>
          <a:lstStyle>
            <a:lvl1pPr>
              <a:defRPr/>
            </a:lvl1pPr>
          </a:lstStyle>
          <a:p>
            <a:pPr>
              <a:defRPr/>
            </a:pPr>
            <a:fld id="{2C5FB985-7F7C-4ACA-9D89-9D474726DD98}" type="datetime1">
              <a:rPr lang="ru-RU"/>
              <a:pPr>
                <a:defRPr/>
              </a:pPr>
              <a:t>10.04.2020</a:t>
            </a:fld>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8AAEE609-BFDE-4E11-BC08-4B19611AF03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68"/>
          <p:cNvSpPr>
            <a:spLocks noGrp="1" noChangeArrowheads="1"/>
          </p:cNvSpPr>
          <p:nvPr>
            <p:ph type="dt" sz="half" idx="10"/>
          </p:nvPr>
        </p:nvSpPr>
        <p:spPr>
          <a:ln/>
        </p:spPr>
        <p:txBody>
          <a:bodyPr/>
          <a:lstStyle>
            <a:lvl1pPr>
              <a:defRPr/>
            </a:lvl1pPr>
          </a:lstStyle>
          <a:p>
            <a:pPr>
              <a:defRPr/>
            </a:pPr>
            <a:fld id="{0AD7AE94-3AF1-46F4-BC81-71CE00D80B6A}" type="datetime1">
              <a:rPr lang="ru-RU"/>
              <a:pPr>
                <a:defRPr/>
              </a:pPr>
              <a:t>10.04.2020</a:t>
            </a:fld>
            <a:endParaRPr lang="ru-RU"/>
          </a:p>
        </p:txBody>
      </p:sp>
      <p:sp>
        <p:nvSpPr>
          <p:cNvPr id="8" name="Rectangle 69"/>
          <p:cNvSpPr>
            <a:spLocks noGrp="1" noChangeArrowheads="1"/>
          </p:cNvSpPr>
          <p:nvPr>
            <p:ph type="ftr" sz="quarter" idx="11"/>
          </p:nvPr>
        </p:nvSpPr>
        <p:spPr>
          <a:ln/>
        </p:spPr>
        <p:txBody>
          <a:bodyPr/>
          <a:lstStyle>
            <a:lvl1pPr>
              <a:defRPr/>
            </a:lvl1pPr>
          </a:lstStyle>
          <a:p>
            <a:pPr>
              <a:defRPr/>
            </a:pPr>
            <a:endParaRPr lang="ru-RU"/>
          </a:p>
        </p:txBody>
      </p:sp>
      <p:sp>
        <p:nvSpPr>
          <p:cNvPr id="9" name="Rectangle 70"/>
          <p:cNvSpPr>
            <a:spLocks noGrp="1" noChangeArrowheads="1"/>
          </p:cNvSpPr>
          <p:nvPr>
            <p:ph type="sldNum" sz="quarter" idx="12"/>
          </p:nvPr>
        </p:nvSpPr>
        <p:spPr>
          <a:ln/>
        </p:spPr>
        <p:txBody>
          <a:bodyPr/>
          <a:lstStyle>
            <a:lvl1pPr>
              <a:defRPr/>
            </a:lvl1pPr>
          </a:lstStyle>
          <a:p>
            <a:pPr>
              <a:defRPr/>
            </a:pPr>
            <a:fld id="{EF83BE81-FFD6-4E4E-9A4D-976504F2FCA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68"/>
          <p:cNvSpPr>
            <a:spLocks noGrp="1" noChangeArrowheads="1"/>
          </p:cNvSpPr>
          <p:nvPr>
            <p:ph type="dt" sz="half" idx="10"/>
          </p:nvPr>
        </p:nvSpPr>
        <p:spPr>
          <a:ln/>
        </p:spPr>
        <p:txBody>
          <a:bodyPr/>
          <a:lstStyle>
            <a:lvl1pPr>
              <a:defRPr/>
            </a:lvl1pPr>
          </a:lstStyle>
          <a:p>
            <a:pPr>
              <a:defRPr/>
            </a:pPr>
            <a:fld id="{4901B282-A502-4917-B559-453A5B120289}" type="datetime1">
              <a:rPr lang="ru-RU"/>
              <a:pPr>
                <a:defRPr/>
              </a:pPr>
              <a:t>10.04.2020</a:t>
            </a:fld>
            <a:endParaRPr lang="ru-RU"/>
          </a:p>
        </p:txBody>
      </p:sp>
      <p:sp>
        <p:nvSpPr>
          <p:cNvPr id="4" name="Rectangle 69"/>
          <p:cNvSpPr>
            <a:spLocks noGrp="1" noChangeArrowheads="1"/>
          </p:cNvSpPr>
          <p:nvPr>
            <p:ph type="ftr" sz="quarter" idx="11"/>
          </p:nvPr>
        </p:nvSpPr>
        <p:spPr>
          <a:ln/>
        </p:spPr>
        <p:txBody>
          <a:bodyPr/>
          <a:lstStyle>
            <a:lvl1pPr>
              <a:defRPr/>
            </a:lvl1pPr>
          </a:lstStyle>
          <a:p>
            <a:pPr>
              <a:defRPr/>
            </a:pPr>
            <a:endParaRPr lang="ru-RU"/>
          </a:p>
        </p:txBody>
      </p:sp>
      <p:sp>
        <p:nvSpPr>
          <p:cNvPr id="5" name="Rectangle 70"/>
          <p:cNvSpPr>
            <a:spLocks noGrp="1" noChangeArrowheads="1"/>
          </p:cNvSpPr>
          <p:nvPr>
            <p:ph type="sldNum" sz="quarter" idx="12"/>
          </p:nvPr>
        </p:nvSpPr>
        <p:spPr>
          <a:ln/>
        </p:spPr>
        <p:txBody>
          <a:bodyPr/>
          <a:lstStyle>
            <a:lvl1pPr>
              <a:defRPr/>
            </a:lvl1pPr>
          </a:lstStyle>
          <a:p>
            <a:pPr>
              <a:defRPr/>
            </a:pPr>
            <a:fld id="{3F6D8DA0-00F4-4FCB-BADB-2BDCACF53835}"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68"/>
          <p:cNvSpPr>
            <a:spLocks noGrp="1" noChangeArrowheads="1"/>
          </p:cNvSpPr>
          <p:nvPr>
            <p:ph type="dt" sz="half" idx="10"/>
          </p:nvPr>
        </p:nvSpPr>
        <p:spPr>
          <a:ln/>
        </p:spPr>
        <p:txBody>
          <a:bodyPr/>
          <a:lstStyle>
            <a:lvl1pPr>
              <a:defRPr/>
            </a:lvl1pPr>
          </a:lstStyle>
          <a:p>
            <a:pPr>
              <a:defRPr/>
            </a:pPr>
            <a:fld id="{BAAA2641-CA62-4E3B-8CF4-951B41C3A386}" type="datetime1">
              <a:rPr lang="ru-RU"/>
              <a:pPr>
                <a:defRPr/>
              </a:pPr>
              <a:t>10.04.2020</a:t>
            </a:fld>
            <a:endParaRPr lang="ru-RU"/>
          </a:p>
        </p:txBody>
      </p:sp>
      <p:sp>
        <p:nvSpPr>
          <p:cNvPr id="3" name="Rectangle 69"/>
          <p:cNvSpPr>
            <a:spLocks noGrp="1" noChangeArrowheads="1"/>
          </p:cNvSpPr>
          <p:nvPr>
            <p:ph type="ftr" sz="quarter" idx="11"/>
          </p:nvPr>
        </p:nvSpPr>
        <p:spPr>
          <a:ln/>
        </p:spPr>
        <p:txBody>
          <a:bodyPr/>
          <a:lstStyle>
            <a:lvl1pPr>
              <a:defRPr/>
            </a:lvl1pPr>
          </a:lstStyle>
          <a:p>
            <a:pPr>
              <a:defRPr/>
            </a:pPr>
            <a:endParaRPr lang="ru-RU"/>
          </a:p>
        </p:txBody>
      </p:sp>
      <p:sp>
        <p:nvSpPr>
          <p:cNvPr id="4" name="Rectangle 70"/>
          <p:cNvSpPr>
            <a:spLocks noGrp="1" noChangeArrowheads="1"/>
          </p:cNvSpPr>
          <p:nvPr>
            <p:ph type="sldNum" sz="quarter" idx="12"/>
          </p:nvPr>
        </p:nvSpPr>
        <p:spPr>
          <a:ln/>
        </p:spPr>
        <p:txBody>
          <a:bodyPr/>
          <a:lstStyle>
            <a:lvl1pPr>
              <a:defRPr/>
            </a:lvl1pPr>
          </a:lstStyle>
          <a:p>
            <a:pPr>
              <a:defRPr/>
            </a:pPr>
            <a:fld id="{C8389D55-EF0D-4A6A-84D7-5DB5A5764D8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8"/>
          <p:cNvSpPr>
            <a:spLocks noGrp="1" noChangeArrowheads="1"/>
          </p:cNvSpPr>
          <p:nvPr>
            <p:ph type="dt" sz="half" idx="10"/>
          </p:nvPr>
        </p:nvSpPr>
        <p:spPr>
          <a:ln/>
        </p:spPr>
        <p:txBody>
          <a:bodyPr/>
          <a:lstStyle>
            <a:lvl1pPr>
              <a:defRPr/>
            </a:lvl1pPr>
          </a:lstStyle>
          <a:p>
            <a:pPr>
              <a:defRPr/>
            </a:pPr>
            <a:fld id="{9BF4C9DE-E2D1-4154-9228-5F5893E749A3}" type="datetime1">
              <a:rPr lang="ru-RU"/>
              <a:pPr>
                <a:defRPr/>
              </a:pPr>
              <a:t>10.04.2020</a:t>
            </a:fld>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AB797CC5-7488-45B1-8DA3-58E18E304E0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68"/>
          <p:cNvSpPr>
            <a:spLocks noGrp="1" noChangeArrowheads="1"/>
          </p:cNvSpPr>
          <p:nvPr>
            <p:ph type="dt" sz="half" idx="10"/>
          </p:nvPr>
        </p:nvSpPr>
        <p:spPr>
          <a:ln/>
        </p:spPr>
        <p:txBody>
          <a:bodyPr/>
          <a:lstStyle>
            <a:lvl1pPr>
              <a:defRPr/>
            </a:lvl1pPr>
          </a:lstStyle>
          <a:p>
            <a:pPr>
              <a:defRPr/>
            </a:pPr>
            <a:fld id="{2097ED9E-A90B-4AAC-AC35-AD9F5F1AE256}" type="datetime1">
              <a:rPr lang="ru-RU"/>
              <a:pPr>
                <a:defRPr/>
              </a:pPr>
              <a:t>10.04.2020</a:t>
            </a:fld>
            <a:endParaRPr lang="ru-RU"/>
          </a:p>
        </p:txBody>
      </p:sp>
      <p:sp>
        <p:nvSpPr>
          <p:cNvPr id="6" name="Rectangle 69"/>
          <p:cNvSpPr>
            <a:spLocks noGrp="1" noChangeArrowheads="1"/>
          </p:cNvSpPr>
          <p:nvPr>
            <p:ph type="ftr" sz="quarter" idx="11"/>
          </p:nvPr>
        </p:nvSpPr>
        <p:spPr>
          <a:ln/>
        </p:spPr>
        <p:txBody>
          <a:bodyPr/>
          <a:lstStyle>
            <a:lvl1pPr>
              <a:defRPr/>
            </a:lvl1pPr>
          </a:lstStyle>
          <a:p>
            <a:pPr>
              <a:defRPr/>
            </a:pPr>
            <a:endParaRPr lang="ru-RU"/>
          </a:p>
        </p:txBody>
      </p:sp>
      <p:sp>
        <p:nvSpPr>
          <p:cNvPr id="7" name="Rectangle 70"/>
          <p:cNvSpPr>
            <a:spLocks noGrp="1" noChangeArrowheads="1"/>
          </p:cNvSpPr>
          <p:nvPr>
            <p:ph type="sldNum" sz="quarter" idx="12"/>
          </p:nvPr>
        </p:nvSpPr>
        <p:spPr>
          <a:ln/>
        </p:spPr>
        <p:txBody>
          <a:bodyPr/>
          <a:lstStyle>
            <a:lvl1pPr>
              <a:defRPr/>
            </a:lvl1pPr>
          </a:lstStyle>
          <a:p>
            <a:pPr>
              <a:defRPr/>
            </a:pPr>
            <a:fld id="{03BDF5F0-692B-4892-919E-9930E69A9A9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414161"/>
            </a:gs>
            <a:gs pos="100000">
              <a:schemeClr val="bg1"/>
            </a:gs>
          </a:gsLst>
          <a:lin ang="5400000" scaled="1"/>
        </a:gra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9142413" cy="6856413"/>
            <a:chOff x="0" y="0"/>
            <a:chExt cx="5759" cy="4319"/>
          </a:xfrm>
        </p:grpSpPr>
        <p:sp>
          <p:nvSpPr>
            <p:cNvPr id="435203" name="Freeform 3"/>
            <p:cNvSpPr>
              <a:spLocks/>
            </p:cNvSpPr>
            <p:nvPr userDrawn="1"/>
          </p:nvSpPr>
          <p:spPr bwMode="hidden">
            <a:xfrm>
              <a:off x="0" y="0"/>
              <a:ext cx="5758" cy="1043"/>
            </a:xfrm>
            <a:custGeom>
              <a:avLst/>
              <a:gdLst/>
              <a:ahLst/>
              <a:cxnLst>
                <a:cxn ang="0">
                  <a:pos x="5740" y="1043"/>
                </a:cxn>
                <a:cxn ang="0">
                  <a:pos x="0" y="1043"/>
                </a:cxn>
                <a:cxn ang="0">
                  <a:pos x="0" y="0"/>
                </a:cxn>
                <a:cxn ang="0">
                  <a:pos x="5740" y="0"/>
                </a:cxn>
                <a:cxn ang="0">
                  <a:pos x="5740" y="1043"/>
                </a:cxn>
                <a:cxn ang="0">
                  <a:pos x="5740" y="1043"/>
                </a:cxn>
              </a:cxnLst>
              <a:rect l="0" t="0" r="r" b="b"/>
              <a:pathLst>
                <a:path w="5740" h="1043">
                  <a:moveTo>
                    <a:pt x="5740" y="1043"/>
                  </a:moveTo>
                  <a:lnTo>
                    <a:pt x="0" y="1043"/>
                  </a:lnTo>
                  <a:lnTo>
                    <a:pt x="0" y="0"/>
                  </a:lnTo>
                  <a:lnTo>
                    <a:pt x="5740" y="0"/>
                  </a:lnTo>
                  <a:lnTo>
                    <a:pt x="5740" y="1043"/>
                  </a:lnTo>
                  <a:lnTo>
                    <a:pt x="5740" y="1043"/>
                  </a:lnTo>
                  <a:close/>
                </a:path>
              </a:pathLst>
            </a:custGeom>
            <a:gradFill rotWithShape="0">
              <a:gsLst>
                <a:gs pos="0">
                  <a:schemeClr val="bg1"/>
                </a:gs>
                <a:gs pos="100000">
                  <a:schemeClr val="bg1">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grpSp>
          <p:nvGrpSpPr>
            <p:cNvPr id="2057" name="Group 4"/>
            <p:cNvGrpSpPr>
              <a:grpSpLocks/>
            </p:cNvGrpSpPr>
            <p:nvPr userDrawn="1"/>
          </p:nvGrpSpPr>
          <p:grpSpPr bwMode="auto">
            <a:xfrm>
              <a:off x="0" y="0"/>
              <a:ext cx="5759" cy="4319"/>
              <a:chOff x="0" y="0"/>
              <a:chExt cx="5759" cy="4319"/>
            </a:xfrm>
          </p:grpSpPr>
          <p:sp>
            <p:nvSpPr>
              <p:cNvPr id="435205" name="Freeform 5"/>
              <p:cNvSpPr>
                <a:spLocks/>
              </p:cNvSpPr>
              <p:nvPr userDrawn="1"/>
            </p:nvSpPr>
            <p:spPr bwMode="hidden">
              <a:xfrm>
                <a:off x="1" y="104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06" name="Freeform 6"/>
              <p:cNvSpPr>
                <a:spLocks/>
              </p:cNvSpPr>
              <p:nvPr userDrawn="1"/>
            </p:nvSpPr>
            <p:spPr bwMode="hidden">
              <a:xfrm>
                <a:off x="0" y="3988"/>
                <a:ext cx="5758" cy="42"/>
              </a:xfrm>
              <a:custGeom>
                <a:avLst/>
                <a:gdLst/>
                <a:ahLst/>
                <a:cxnLst>
                  <a:cxn ang="0">
                    <a:pos x="0" y="42"/>
                  </a:cxn>
                  <a:cxn ang="0">
                    <a:pos x="5740" y="42"/>
                  </a:cxn>
                  <a:cxn ang="0">
                    <a:pos x="5740" y="0"/>
                  </a:cxn>
                  <a:cxn ang="0">
                    <a:pos x="0" y="0"/>
                  </a:cxn>
                  <a:cxn ang="0">
                    <a:pos x="0" y="42"/>
                  </a:cxn>
                  <a:cxn ang="0">
                    <a:pos x="0" y="42"/>
                  </a:cxn>
                </a:cxnLst>
                <a:rect l="0" t="0" r="r" b="b"/>
                <a:pathLst>
                  <a:path w="5740" h="42">
                    <a:moveTo>
                      <a:pt x="0" y="42"/>
                    </a:moveTo>
                    <a:lnTo>
                      <a:pt x="5740" y="42"/>
                    </a:lnTo>
                    <a:lnTo>
                      <a:pt x="5740" y="0"/>
                    </a:lnTo>
                    <a:lnTo>
                      <a:pt x="0" y="0"/>
                    </a:lnTo>
                    <a:lnTo>
                      <a:pt x="0" y="42"/>
                    </a:lnTo>
                    <a:lnTo>
                      <a:pt x="0" y="42"/>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07" name="Freeform 7"/>
              <p:cNvSpPr>
                <a:spLocks/>
              </p:cNvSpPr>
              <p:nvPr userDrawn="1"/>
            </p:nvSpPr>
            <p:spPr bwMode="hidden">
              <a:xfrm>
                <a:off x="0" y="3665"/>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08" name="Freeform 8"/>
              <p:cNvSpPr>
                <a:spLocks/>
              </p:cNvSpPr>
              <p:nvPr userDrawn="1"/>
            </p:nvSpPr>
            <p:spPr bwMode="hidden">
              <a:xfrm>
                <a:off x="0" y="3364"/>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09" name="Freeform 9"/>
              <p:cNvSpPr>
                <a:spLocks/>
              </p:cNvSpPr>
              <p:nvPr userDrawn="1"/>
            </p:nvSpPr>
            <p:spPr bwMode="hidden">
              <a:xfrm>
                <a:off x="0" y="3105"/>
                <a:ext cx="5758" cy="31"/>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0" name="Freeform 10"/>
              <p:cNvSpPr>
                <a:spLocks/>
              </p:cNvSpPr>
              <p:nvPr userDrawn="1"/>
            </p:nvSpPr>
            <p:spPr bwMode="hidden">
              <a:xfrm>
                <a:off x="0" y="2859"/>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1" name="Freeform 11"/>
              <p:cNvSpPr>
                <a:spLocks/>
              </p:cNvSpPr>
              <p:nvPr userDrawn="1"/>
            </p:nvSpPr>
            <p:spPr bwMode="hidden">
              <a:xfrm>
                <a:off x="0" y="264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2" name="Freeform 12"/>
              <p:cNvSpPr>
                <a:spLocks/>
              </p:cNvSpPr>
              <p:nvPr userDrawn="1"/>
            </p:nvSpPr>
            <p:spPr bwMode="hidden">
              <a:xfrm>
                <a:off x="0" y="2433"/>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3" name="Freeform 13"/>
              <p:cNvSpPr>
                <a:spLocks/>
              </p:cNvSpPr>
              <p:nvPr userDrawn="1"/>
            </p:nvSpPr>
            <p:spPr bwMode="hidden">
              <a:xfrm>
                <a:off x="0" y="2259"/>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4" name="Freeform 14"/>
              <p:cNvSpPr>
                <a:spLocks/>
              </p:cNvSpPr>
              <p:nvPr userDrawn="1"/>
            </p:nvSpPr>
            <p:spPr bwMode="hidden">
              <a:xfrm>
                <a:off x="0" y="209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5" name="Freeform 15"/>
              <p:cNvSpPr>
                <a:spLocks/>
              </p:cNvSpPr>
              <p:nvPr userDrawn="1"/>
            </p:nvSpPr>
            <p:spPr bwMode="hidden">
              <a:xfrm>
                <a:off x="0" y="192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6" name="Freeform 16"/>
              <p:cNvSpPr>
                <a:spLocks/>
              </p:cNvSpPr>
              <p:nvPr userDrawn="1"/>
            </p:nvSpPr>
            <p:spPr bwMode="hidden">
              <a:xfrm>
                <a:off x="0" y="1645"/>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7" name="Freeform 17"/>
              <p:cNvSpPr>
                <a:spLocks/>
              </p:cNvSpPr>
              <p:nvPr userDrawn="1"/>
            </p:nvSpPr>
            <p:spPr bwMode="hidden">
              <a:xfrm>
                <a:off x="0" y="177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8" name="Freeform 18"/>
              <p:cNvSpPr>
                <a:spLocks/>
              </p:cNvSpPr>
              <p:nvPr userDrawn="1"/>
            </p:nvSpPr>
            <p:spPr bwMode="hidden">
              <a:xfrm>
                <a:off x="0" y="1520"/>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19" name="Freeform 19"/>
              <p:cNvSpPr>
                <a:spLocks/>
              </p:cNvSpPr>
              <p:nvPr userDrawn="1"/>
            </p:nvSpPr>
            <p:spPr bwMode="hidden">
              <a:xfrm>
                <a:off x="0" y="1394"/>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0" name="Freeform 20"/>
              <p:cNvSpPr>
                <a:spLocks/>
              </p:cNvSpPr>
              <p:nvPr userDrawn="1"/>
            </p:nvSpPr>
            <p:spPr bwMode="hidden">
              <a:xfrm>
                <a:off x="0" y="128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1" name="Freeform 21"/>
              <p:cNvSpPr>
                <a:spLocks/>
              </p:cNvSpPr>
              <p:nvPr userDrawn="1"/>
            </p:nvSpPr>
            <p:spPr bwMode="hidden">
              <a:xfrm>
                <a:off x="0" y="117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2" name="Freeform 22"/>
              <p:cNvSpPr>
                <a:spLocks/>
              </p:cNvSpPr>
              <p:nvPr userDrawn="1"/>
            </p:nvSpPr>
            <p:spPr bwMode="hidden">
              <a:xfrm>
                <a:off x="0" y="2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3" name="Freeform 23"/>
              <p:cNvSpPr>
                <a:spLocks/>
              </p:cNvSpPr>
              <p:nvPr userDrawn="1"/>
            </p:nvSpPr>
            <p:spPr bwMode="hidden">
              <a:xfrm>
                <a:off x="0" y="186"/>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4" name="Freeform 24"/>
              <p:cNvSpPr>
                <a:spLocks/>
              </p:cNvSpPr>
              <p:nvPr userDrawn="1"/>
            </p:nvSpPr>
            <p:spPr bwMode="hidden">
              <a:xfrm>
                <a:off x="0" y="475"/>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5" name="Freeform 25"/>
              <p:cNvSpPr>
                <a:spLocks/>
              </p:cNvSpPr>
              <p:nvPr userDrawn="1"/>
            </p:nvSpPr>
            <p:spPr bwMode="hidden">
              <a:xfrm>
                <a:off x="0" y="337"/>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6" name="Freeform 26"/>
              <p:cNvSpPr>
                <a:spLocks/>
              </p:cNvSpPr>
              <p:nvPr userDrawn="1"/>
            </p:nvSpPr>
            <p:spPr bwMode="hidden">
              <a:xfrm>
                <a:off x="0" y="60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7" name="Freeform 27"/>
              <p:cNvSpPr>
                <a:spLocks/>
              </p:cNvSpPr>
              <p:nvPr userDrawn="1"/>
            </p:nvSpPr>
            <p:spPr bwMode="hidden">
              <a:xfrm>
                <a:off x="0" y="72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8" name="Freeform 28"/>
              <p:cNvSpPr>
                <a:spLocks/>
              </p:cNvSpPr>
              <p:nvPr userDrawn="1"/>
            </p:nvSpPr>
            <p:spPr bwMode="hidden">
              <a:xfrm>
                <a:off x="0" y="841"/>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29" name="Freeform 29"/>
              <p:cNvSpPr>
                <a:spLocks/>
              </p:cNvSpPr>
              <p:nvPr userDrawn="1"/>
            </p:nvSpPr>
            <p:spPr bwMode="hidden">
              <a:xfrm>
                <a:off x="0" y="943"/>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grpSp>
            <p:nvGrpSpPr>
              <p:cNvPr id="2083" name="Group 30"/>
              <p:cNvGrpSpPr>
                <a:grpSpLocks/>
              </p:cNvGrpSpPr>
              <p:nvPr userDrawn="1"/>
            </p:nvGrpSpPr>
            <p:grpSpPr bwMode="auto">
              <a:xfrm>
                <a:off x="0" y="0"/>
                <a:ext cx="5758" cy="1045"/>
                <a:chOff x="0" y="0"/>
                <a:chExt cx="5758" cy="1045"/>
              </a:xfrm>
            </p:grpSpPr>
            <p:sp>
              <p:nvSpPr>
                <p:cNvPr id="435231" name="Freeform 31"/>
                <p:cNvSpPr>
                  <a:spLocks/>
                </p:cNvSpPr>
                <p:nvPr/>
              </p:nvSpPr>
              <p:spPr bwMode="hidden">
                <a:xfrm>
                  <a:off x="2849" y="0"/>
                  <a:ext cx="42" cy="1045"/>
                </a:xfrm>
                <a:custGeom>
                  <a:avLst/>
                  <a:gdLst/>
                  <a:ahLst/>
                  <a:cxnLst>
                    <a:cxn ang="0">
                      <a:pos x="18" y="1043"/>
                    </a:cxn>
                    <a:cxn ang="0">
                      <a:pos x="42" y="1043"/>
                    </a:cxn>
                    <a:cxn ang="0">
                      <a:pos x="42" y="0"/>
                    </a:cxn>
                    <a:cxn ang="0">
                      <a:pos x="0" y="0"/>
                    </a:cxn>
                    <a:cxn ang="0">
                      <a:pos x="0" y="1043"/>
                    </a:cxn>
                    <a:cxn ang="0">
                      <a:pos x="18" y="1043"/>
                    </a:cxn>
                    <a:cxn ang="0">
                      <a:pos x="18" y="1043"/>
                    </a:cxn>
                  </a:cxnLst>
                  <a:rect l="0" t="0" r="r" b="b"/>
                  <a:pathLst>
                    <a:path w="42" h="1043">
                      <a:moveTo>
                        <a:pt x="18" y="1043"/>
                      </a:moveTo>
                      <a:lnTo>
                        <a:pt x="42" y="1043"/>
                      </a:lnTo>
                      <a:lnTo>
                        <a:pt x="42" y="0"/>
                      </a:lnTo>
                      <a:lnTo>
                        <a:pt x="0"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2" name="Freeform 32"/>
                <p:cNvSpPr>
                  <a:spLocks/>
                </p:cNvSpPr>
                <p:nvPr/>
              </p:nvSpPr>
              <p:spPr bwMode="hidden">
                <a:xfrm>
                  <a:off x="2400" y="0"/>
                  <a:ext cx="155" cy="1045"/>
                </a:xfrm>
                <a:custGeom>
                  <a:avLst/>
                  <a:gdLst/>
                  <a:ahLst/>
                  <a:cxnLst>
                    <a:cxn ang="0">
                      <a:pos x="131" y="1043"/>
                    </a:cxn>
                    <a:cxn ang="0">
                      <a:pos x="155" y="1043"/>
                    </a:cxn>
                    <a:cxn ang="0">
                      <a:pos x="42" y="0"/>
                    </a:cxn>
                    <a:cxn ang="0">
                      <a:pos x="0" y="0"/>
                    </a:cxn>
                    <a:cxn ang="0">
                      <a:pos x="113" y="1043"/>
                    </a:cxn>
                    <a:cxn ang="0">
                      <a:pos x="131" y="1043"/>
                    </a:cxn>
                    <a:cxn ang="0">
                      <a:pos x="131" y="1043"/>
                    </a:cxn>
                  </a:cxnLst>
                  <a:rect l="0" t="0" r="r" b="b"/>
                  <a:pathLst>
                    <a:path w="155" h="1043">
                      <a:moveTo>
                        <a:pt x="131" y="1043"/>
                      </a:moveTo>
                      <a:lnTo>
                        <a:pt x="155" y="1043"/>
                      </a:lnTo>
                      <a:lnTo>
                        <a:pt x="42" y="0"/>
                      </a:lnTo>
                      <a:lnTo>
                        <a:pt x="0" y="0"/>
                      </a:lnTo>
                      <a:lnTo>
                        <a:pt x="113" y="1043"/>
                      </a:lnTo>
                      <a:lnTo>
                        <a:pt x="131" y="1043"/>
                      </a:lnTo>
                      <a:lnTo>
                        <a:pt x="13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3" name="Freeform 33"/>
                <p:cNvSpPr>
                  <a:spLocks/>
                </p:cNvSpPr>
                <p:nvPr/>
              </p:nvSpPr>
              <p:spPr bwMode="hidden">
                <a:xfrm>
                  <a:off x="1967" y="0"/>
                  <a:ext cx="240" cy="1045"/>
                </a:xfrm>
                <a:custGeom>
                  <a:avLst/>
                  <a:gdLst/>
                  <a:ahLst/>
                  <a:cxnLst>
                    <a:cxn ang="0">
                      <a:pos x="221" y="1043"/>
                    </a:cxn>
                    <a:cxn ang="0">
                      <a:pos x="239" y="1043"/>
                    </a:cxn>
                    <a:cxn ang="0">
                      <a:pos x="36" y="0"/>
                    </a:cxn>
                    <a:cxn ang="0">
                      <a:pos x="0" y="0"/>
                    </a:cxn>
                    <a:cxn ang="0">
                      <a:pos x="203" y="1043"/>
                    </a:cxn>
                    <a:cxn ang="0">
                      <a:pos x="221" y="1043"/>
                    </a:cxn>
                    <a:cxn ang="0">
                      <a:pos x="221" y="1043"/>
                    </a:cxn>
                  </a:cxnLst>
                  <a:rect l="0" t="0" r="r" b="b"/>
                  <a:pathLst>
                    <a:path w="239" h="1043">
                      <a:moveTo>
                        <a:pt x="221" y="1043"/>
                      </a:moveTo>
                      <a:lnTo>
                        <a:pt x="239" y="1043"/>
                      </a:lnTo>
                      <a:lnTo>
                        <a:pt x="36" y="0"/>
                      </a:lnTo>
                      <a:lnTo>
                        <a:pt x="0" y="0"/>
                      </a:lnTo>
                      <a:lnTo>
                        <a:pt x="203" y="1043"/>
                      </a:lnTo>
                      <a:lnTo>
                        <a:pt x="221" y="1043"/>
                      </a:lnTo>
                      <a:lnTo>
                        <a:pt x="22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4" name="Freeform 34"/>
                <p:cNvSpPr>
                  <a:spLocks/>
                </p:cNvSpPr>
                <p:nvPr/>
              </p:nvSpPr>
              <p:spPr bwMode="hidden">
                <a:xfrm>
                  <a:off x="1554" y="0"/>
                  <a:ext cx="353" cy="1045"/>
                </a:xfrm>
                <a:custGeom>
                  <a:avLst/>
                  <a:gdLst/>
                  <a:ahLst/>
                  <a:cxnLst>
                    <a:cxn ang="0">
                      <a:pos x="334" y="1043"/>
                    </a:cxn>
                    <a:cxn ang="0">
                      <a:pos x="352" y="1043"/>
                    </a:cxn>
                    <a:cxn ang="0">
                      <a:pos x="41" y="0"/>
                    </a:cxn>
                    <a:cxn ang="0">
                      <a:pos x="0" y="0"/>
                    </a:cxn>
                    <a:cxn ang="0">
                      <a:pos x="311" y="1043"/>
                    </a:cxn>
                    <a:cxn ang="0">
                      <a:pos x="334" y="1043"/>
                    </a:cxn>
                    <a:cxn ang="0">
                      <a:pos x="334" y="1043"/>
                    </a:cxn>
                  </a:cxnLst>
                  <a:rect l="0" t="0" r="r" b="b"/>
                  <a:pathLst>
                    <a:path w="352" h="1043">
                      <a:moveTo>
                        <a:pt x="334" y="1043"/>
                      </a:moveTo>
                      <a:lnTo>
                        <a:pt x="352" y="1043"/>
                      </a:lnTo>
                      <a:lnTo>
                        <a:pt x="41" y="0"/>
                      </a:lnTo>
                      <a:lnTo>
                        <a:pt x="0" y="0"/>
                      </a:lnTo>
                      <a:lnTo>
                        <a:pt x="311" y="1043"/>
                      </a:lnTo>
                      <a:lnTo>
                        <a:pt x="334" y="1043"/>
                      </a:lnTo>
                      <a:lnTo>
                        <a:pt x="33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5" name="Freeform 35"/>
                <p:cNvSpPr>
                  <a:spLocks/>
                </p:cNvSpPr>
                <p:nvPr/>
              </p:nvSpPr>
              <p:spPr bwMode="hidden">
                <a:xfrm>
                  <a:off x="1134" y="0"/>
                  <a:ext cx="450" cy="1045"/>
                </a:xfrm>
                <a:custGeom>
                  <a:avLst/>
                  <a:gdLst/>
                  <a:ahLst/>
                  <a:cxnLst>
                    <a:cxn ang="0">
                      <a:pos x="425" y="1043"/>
                    </a:cxn>
                    <a:cxn ang="0">
                      <a:pos x="449" y="1043"/>
                    </a:cxn>
                    <a:cxn ang="0">
                      <a:pos x="42" y="0"/>
                    </a:cxn>
                    <a:cxn ang="0">
                      <a:pos x="0" y="0"/>
                    </a:cxn>
                    <a:cxn ang="0">
                      <a:pos x="407" y="1043"/>
                    </a:cxn>
                    <a:cxn ang="0">
                      <a:pos x="425" y="1043"/>
                    </a:cxn>
                    <a:cxn ang="0">
                      <a:pos x="425" y="1043"/>
                    </a:cxn>
                  </a:cxnLst>
                  <a:rect l="0" t="0" r="r" b="b"/>
                  <a:pathLst>
                    <a:path w="449" h="1043">
                      <a:moveTo>
                        <a:pt x="425" y="1043"/>
                      </a:moveTo>
                      <a:lnTo>
                        <a:pt x="449" y="1043"/>
                      </a:lnTo>
                      <a:lnTo>
                        <a:pt x="42" y="0"/>
                      </a:lnTo>
                      <a:lnTo>
                        <a:pt x="0" y="0"/>
                      </a:lnTo>
                      <a:lnTo>
                        <a:pt x="407" y="1043"/>
                      </a:lnTo>
                      <a:lnTo>
                        <a:pt x="425" y="1043"/>
                      </a:lnTo>
                      <a:lnTo>
                        <a:pt x="425"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6" name="Freeform 36"/>
                <p:cNvSpPr>
                  <a:spLocks/>
                </p:cNvSpPr>
                <p:nvPr/>
              </p:nvSpPr>
              <p:spPr bwMode="hidden">
                <a:xfrm>
                  <a:off x="714" y="0"/>
                  <a:ext cx="540" cy="1045"/>
                </a:xfrm>
                <a:custGeom>
                  <a:avLst/>
                  <a:gdLst/>
                  <a:ahLst/>
                  <a:cxnLst>
                    <a:cxn ang="0">
                      <a:pos x="520" y="1043"/>
                    </a:cxn>
                    <a:cxn ang="0">
                      <a:pos x="538" y="1043"/>
                    </a:cxn>
                    <a:cxn ang="0">
                      <a:pos x="41" y="0"/>
                    </a:cxn>
                    <a:cxn ang="0">
                      <a:pos x="0" y="0"/>
                    </a:cxn>
                    <a:cxn ang="0">
                      <a:pos x="496" y="1043"/>
                    </a:cxn>
                    <a:cxn ang="0">
                      <a:pos x="520" y="1043"/>
                    </a:cxn>
                    <a:cxn ang="0">
                      <a:pos x="520" y="1043"/>
                    </a:cxn>
                  </a:cxnLst>
                  <a:rect l="0" t="0" r="r" b="b"/>
                  <a:pathLst>
                    <a:path w="538" h="1043">
                      <a:moveTo>
                        <a:pt x="520" y="1043"/>
                      </a:moveTo>
                      <a:lnTo>
                        <a:pt x="538" y="1043"/>
                      </a:lnTo>
                      <a:lnTo>
                        <a:pt x="41" y="0"/>
                      </a:lnTo>
                      <a:lnTo>
                        <a:pt x="0" y="0"/>
                      </a:lnTo>
                      <a:lnTo>
                        <a:pt x="496" y="1043"/>
                      </a:lnTo>
                      <a:lnTo>
                        <a:pt x="520" y="1043"/>
                      </a:lnTo>
                      <a:lnTo>
                        <a:pt x="520"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7" name="Freeform 37"/>
                <p:cNvSpPr>
                  <a:spLocks/>
                </p:cNvSpPr>
                <p:nvPr/>
              </p:nvSpPr>
              <p:spPr bwMode="hidden">
                <a:xfrm>
                  <a:off x="306" y="0"/>
                  <a:ext cx="642" cy="1045"/>
                </a:xfrm>
                <a:custGeom>
                  <a:avLst/>
                  <a:gdLst/>
                  <a:ahLst/>
                  <a:cxnLst>
                    <a:cxn ang="0">
                      <a:pos x="622" y="1043"/>
                    </a:cxn>
                    <a:cxn ang="0">
                      <a:pos x="640" y="1043"/>
                    </a:cxn>
                    <a:cxn ang="0">
                      <a:pos x="48" y="0"/>
                    </a:cxn>
                    <a:cxn ang="0">
                      <a:pos x="0" y="0"/>
                    </a:cxn>
                    <a:cxn ang="0">
                      <a:pos x="598" y="1043"/>
                    </a:cxn>
                    <a:cxn ang="0">
                      <a:pos x="622" y="1043"/>
                    </a:cxn>
                    <a:cxn ang="0">
                      <a:pos x="622" y="1043"/>
                    </a:cxn>
                  </a:cxnLst>
                  <a:rect l="0" t="0" r="r" b="b"/>
                  <a:pathLst>
                    <a:path w="640" h="1043">
                      <a:moveTo>
                        <a:pt x="622" y="1043"/>
                      </a:moveTo>
                      <a:lnTo>
                        <a:pt x="640" y="1043"/>
                      </a:lnTo>
                      <a:lnTo>
                        <a:pt x="48" y="0"/>
                      </a:lnTo>
                      <a:lnTo>
                        <a:pt x="0" y="0"/>
                      </a:lnTo>
                      <a:lnTo>
                        <a:pt x="598" y="1043"/>
                      </a:lnTo>
                      <a:lnTo>
                        <a:pt x="622" y="1043"/>
                      </a:lnTo>
                      <a:lnTo>
                        <a:pt x="622"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8" name="Freeform 38"/>
                <p:cNvSpPr>
                  <a:spLocks/>
                </p:cNvSpPr>
                <p:nvPr/>
              </p:nvSpPr>
              <p:spPr bwMode="hidden">
                <a:xfrm>
                  <a:off x="0" y="108"/>
                  <a:ext cx="630" cy="937"/>
                </a:xfrm>
                <a:custGeom>
                  <a:avLst/>
                  <a:gdLst/>
                  <a:ahLst/>
                  <a:cxnLst>
                    <a:cxn ang="0">
                      <a:pos x="604" y="935"/>
                    </a:cxn>
                    <a:cxn ang="0">
                      <a:pos x="628" y="935"/>
                    </a:cxn>
                    <a:cxn ang="0">
                      <a:pos x="0" y="0"/>
                    </a:cxn>
                    <a:cxn ang="0">
                      <a:pos x="0" y="66"/>
                    </a:cxn>
                    <a:cxn ang="0">
                      <a:pos x="580" y="935"/>
                    </a:cxn>
                    <a:cxn ang="0">
                      <a:pos x="604" y="935"/>
                    </a:cxn>
                    <a:cxn ang="0">
                      <a:pos x="604" y="935"/>
                    </a:cxn>
                  </a:cxnLst>
                  <a:rect l="0" t="0" r="r" b="b"/>
                  <a:pathLst>
                    <a:path w="628" h="935">
                      <a:moveTo>
                        <a:pt x="604" y="935"/>
                      </a:moveTo>
                      <a:lnTo>
                        <a:pt x="628" y="935"/>
                      </a:lnTo>
                      <a:lnTo>
                        <a:pt x="0" y="0"/>
                      </a:lnTo>
                      <a:lnTo>
                        <a:pt x="0" y="66"/>
                      </a:lnTo>
                      <a:lnTo>
                        <a:pt x="580" y="935"/>
                      </a:lnTo>
                      <a:lnTo>
                        <a:pt x="604" y="935"/>
                      </a:lnTo>
                      <a:lnTo>
                        <a:pt x="604" y="93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39" name="Freeform 39"/>
                <p:cNvSpPr>
                  <a:spLocks/>
                </p:cNvSpPr>
                <p:nvPr/>
              </p:nvSpPr>
              <p:spPr bwMode="hidden">
                <a:xfrm>
                  <a:off x="3191" y="0"/>
                  <a:ext cx="155" cy="1045"/>
                </a:xfrm>
                <a:custGeom>
                  <a:avLst/>
                  <a:gdLst/>
                  <a:ahLst/>
                  <a:cxnLst>
                    <a:cxn ang="0">
                      <a:pos x="18" y="1043"/>
                    </a:cxn>
                    <a:cxn ang="0">
                      <a:pos x="42" y="1043"/>
                    </a:cxn>
                    <a:cxn ang="0">
                      <a:pos x="155" y="0"/>
                    </a:cxn>
                    <a:cxn ang="0">
                      <a:pos x="114" y="0"/>
                    </a:cxn>
                    <a:cxn ang="0">
                      <a:pos x="0" y="1043"/>
                    </a:cxn>
                    <a:cxn ang="0">
                      <a:pos x="18" y="1043"/>
                    </a:cxn>
                    <a:cxn ang="0">
                      <a:pos x="18" y="1043"/>
                    </a:cxn>
                  </a:cxnLst>
                  <a:rect l="0" t="0" r="r" b="b"/>
                  <a:pathLst>
                    <a:path w="155" h="1043">
                      <a:moveTo>
                        <a:pt x="18" y="1043"/>
                      </a:moveTo>
                      <a:lnTo>
                        <a:pt x="42" y="1043"/>
                      </a:lnTo>
                      <a:lnTo>
                        <a:pt x="155" y="0"/>
                      </a:lnTo>
                      <a:lnTo>
                        <a:pt x="114"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40" name="Freeform 40"/>
                <p:cNvSpPr>
                  <a:spLocks/>
                </p:cNvSpPr>
                <p:nvPr/>
              </p:nvSpPr>
              <p:spPr bwMode="hidden">
                <a:xfrm>
                  <a:off x="3533" y="0"/>
                  <a:ext cx="240" cy="1045"/>
                </a:xfrm>
                <a:custGeom>
                  <a:avLst/>
                  <a:gdLst/>
                  <a:ahLst/>
                  <a:cxnLst>
                    <a:cxn ang="0">
                      <a:pos x="18" y="1043"/>
                    </a:cxn>
                    <a:cxn ang="0">
                      <a:pos x="36" y="1043"/>
                    </a:cxn>
                    <a:cxn ang="0">
                      <a:pos x="239" y="0"/>
                    </a:cxn>
                    <a:cxn ang="0">
                      <a:pos x="203" y="0"/>
                    </a:cxn>
                    <a:cxn ang="0">
                      <a:pos x="0" y="1043"/>
                    </a:cxn>
                    <a:cxn ang="0">
                      <a:pos x="18" y="1043"/>
                    </a:cxn>
                    <a:cxn ang="0">
                      <a:pos x="18" y="1043"/>
                    </a:cxn>
                  </a:cxnLst>
                  <a:rect l="0" t="0" r="r" b="b"/>
                  <a:pathLst>
                    <a:path w="239" h="1043">
                      <a:moveTo>
                        <a:pt x="18" y="1043"/>
                      </a:moveTo>
                      <a:lnTo>
                        <a:pt x="36" y="1043"/>
                      </a:lnTo>
                      <a:lnTo>
                        <a:pt x="239" y="0"/>
                      </a:lnTo>
                      <a:lnTo>
                        <a:pt x="203"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41" name="Freeform 41"/>
                <p:cNvSpPr>
                  <a:spLocks/>
                </p:cNvSpPr>
                <p:nvPr/>
              </p:nvSpPr>
              <p:spPr bwMode="hidden">
                <a:xfrm>
                  <a:off x="3821" y="0"/>
                  <a:ext cx="359" cy="1045"/>
                </a:xfrm>
                <a:custGeom>
                  <a:avLst/>
                  <a:gdLst/>
                  <a:ahLst/>
                  <a:cxnLst>
                    <a:cxn ang="0">
                      <a:pos x="24" y="1043"/>
                    </a:cxn>
                    <a:cxn ang="0">
                      <a:pos x="42" y="1043"/>
                    </a:cxn>
                    <a:cxn ang="0">
                      <a:pos x="358" y="0"/>
                    </a:cxn>
                    <a:cxn ang="0">
                      <a:pos x="317" y="0"/>
                    </a:cxn>
                    <a:cxn ang="0">
                      <a:pos x="0" y="1043"/>
                    </a:cxn>
                    <a:cxn ang="0">
                      <a:pos x="24" y="1043"/>
                    </a:cxn>
                    <a:cxn ang="0">
                      <a:pos x="24" y="1043"/>
                    </a:cxn>
                  </a:cxnLst>
                  <a:rect l="0" t="0" r="r" b="b"/>
                  <a:pathLst>
                    <a:path w="358" h="1043">
                      <a:moveTo>
                        <a:pt x="24" y="1043"/>
                      </a:moveTo>
                      <a:lnTo>
                        <a:pt x="42" y="1043"/>
                      </a:lnTo>
                      <a:lnTo>
                        <a:pt x="358" y="0"/>
                      </a:lnTo>
                      <a:lnTo>
                        <a:pt x="317" y="0"/>
                      </a:lnTo>
                      <a:lnTo>
                        <a:pt x="0" y="1043"/>
                      </a:lnTo>
                      <a:lnTo>
                        <a:pt x="24" y="1043"/>
                      </a:lnTo>
                      <a:lnTo>
                        <a:pt x="2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42" name="Freeform 42"/>
                <p:cNvSpPr>
                  <a:spLocks/>
                </p:cNvSpPr>
                <p:nvPr/>
              </p:nvSpPr>
              <p:spPr bwMode="hidden">
                <a:xfrm>
                  <a:off x="4139" y="0"/>
                  <a:ext cx="449" cy="1045"/>
                </a:xfrm>
                <a:custGeom>
                  <a:avLst/>
                  <a:gdLst/>
                  <a:ahLst/>
                  <a:cxnLst>
                    <a:cxn ang="0">
                      <a:pos x="18" y="1043"/>
                    </a:cxn>
                    <a:cxn ang="0">
                      <a:pos x="41" y="1043"/>
                    </a:cxn>
                    <a:cxn ang="0">
                      <a:pos x="448" y="0"/>
                    </a:cxn>
                    <a:cxn ang="0">
                      <a:pos x="406" y="0"/>
                    </a:cxn>
                    <a:cxn ang="0">
                      <a:pos x="0" y="1043"/>
                    </a:cxn>
                    <a:cxn ang="0">
                      <a:pos x="18" y="1043"/>
                    </a:cxn>
                    <a:cxn ang="0">
                      <a:pos x="18" y="1043"/>
                    </a:cxn>
                  </a:cxnLst>
                  <a:rect l="0" t="0" r="r" b="b"/>
                  <a:pathLst>
                    <a:path w="448" h="1043">
                      <a:moveTo>
                        <a:pt x="18" y="1043"/>
                      </a:moveTo>
                      <a:lnTo>
                        <a:pt x="41" y="1043"/>
                      </a:lnTo>
                      <a:lnTo>
                        <a:pt x="448" y="0"/>
                      </a:lnTo>
                      <a:lnTo>
                        <a:pt x="406"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43" name="Freeform 43"/>
                <p:cNvSpPr>
                  <a:spLocks/>
                </p:cNvSpPr>
                <p:nvPr/>
              </p:nvSpPr>
              <p:spPr bwMode="hidden">
                <a:xfrm>
                  <a:off x="4480" y="0"/>
                  <a:ext cx="541" cy="1045"/>
                </a:xfrm>
                <a:custGeom>
                  <a:avLst/>
                  <a:gdLst/>
                  <a:ahLst/>
                  <a:cxnLst>
                    <a:cxn ang="0">
                      <a:pos x="18" y="1043"/>
                    </a:cxn>
                    <a:cxn ang="0">
                      <a:pos x="42" y="1043"/>
                    </a:cxn>
                    <a:cxn ang="0">
                      <a:pos x="539" y="0"/>
                    </a:cxn>
                    <a:cxn ang="0">
                      <a:pos x="497" y="0"/>
                    </a:cxn>
                    <a:cxn ang="0">
                      <a:pos x="0" y="1043"/>
                    </a:cxn>
                    <a:cxn ang="0">
                      <a:pos x="18" y="1043"/>
                    </a:cxn>
                    <a:cxn ang="0">
                      <a:pos x="18" y="1043"/>
                    </a:cxn>
                  </a:cxnLst>
                  <a:rect l="0" t="0" r="r" b="b"/>
                  <a:pathLst>
                    <a:path w="539" h="1043">
                      <a:moveTo>
                        <a:pt x="18" y="1043"/>
                      </a:moveTo>
                      <a:lnTo>
                        <a:pt x="42" y="1043"/>
                      </a:lnTo>
                      <a:lnTo>
                        <a:pt x="539" y="0"/>
                      </a:lnTo>
                      <a:lnTo>
                        <a:pt x="497"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44" name="Freeform 44"/>
                <p:cNvSpPr>
                  <a:spLocks/>
                </p:cNvSpPr>
                <p:nvPr/>
              </p:nvSpPr>
              <p:spPr bwMode="hidden">
                <a:xfrm>
                  <a:off x="4768" y="0"/>
                  <a:ext cx="642" cy="1045"/>
                </a:xfrm>
                <a:custGeom>
                  <a:avLst/>
                  <a:gdLst/>
                  <a:ahLst/>
                  <a:cxnLst>
                    <a:cxn ang="0">
                      <a:pos x="18" y="1043"/>
                    </a:cxn>
                    <a:cxn ang="0">
                      <a:pos x="42" y="1043"/>
                    </a:cxn>
                    <a:cxn ang="0">
                      <a:pos x="640" y="0"/>
                    </a:cxn>
                    <a:cxn ang="0">
                      <a:pos x="592" y="0"/>
                    </a:cxn>
                    <a:cxn ang="0">
                      <a:pos x="0" y="1043"/>
                    </a:cxn>
                    <a:cxn ang="0">
                      <a:pos x="18" y="1043"/>
                    </a:cxn>
                    <a:cxn ang="0">
                      <a:pos x="18" y="1043"/>
                    </a:cxn>
                  </a:cxnLst>
                  <a:rect l="0" t="0" r="r" b="b"/>
                  <a:pathLst>
                    <a:path w="640" h="1043">
                      <a:moveTo>
                        <a:pt x="18" y="1043"/>
                      </a:moveTo>
                      <a:lnTo>
                        <a:pt x="42" y="1043"/>
                      </a:lnTo>
                      <a:lnTo>
                        <a:pt x="640" y="0"/>
                      </a:lnTo>
                      <a:lnTo>
                        <a:pt x="592"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sp>
              <p:nvSpPr>
                <p:cNvPr id="435245" name="Freeform 45"/>
                <p:cNvSpPr>
                  <a:spLocks/>
                </p:cNvSpPr>
                <p:nvPr/>
              </p:nvSpPr>
              <p:spPr bwMode="hidden">
                <a:xfrm>
                  <a:off x="5086" y="48"/>
                  <a:ext cx="672" cy="997"/>
                </a:xfrm>
                <a:custGeom>
                  <a:avLst/>
                  <a:gdLst/>
                  <a:ahLst/>
                  <a:cxnLst>
                    <a:cxn ang="0">
                      <a:pos x="24" y="995"/>
                    </a:cxn>
                    <a:cxn ang="0">
                      <a:pos x="48" y="995"/>
                    </a:cxn>
                    <a:cxn ang="0">
                      <a:pos x="670" y="72"/>
                    </a:cxn>
                    <a:cxn ang="0">
                      <a:pos x="670" y="0"/>
                    </a:cxn>
                    <a:cxn ang="0">
                      <a:pos x="0" y="995"/>
                    </a:cxn>
                    <a:cxn ang="0">
                      <a:pos x="24" y="995"/>
                    </a:cxn>
                    <a:cxn ang="0">
                      <a:pos x="24" y="995"/>
                    </a:cxn>
                  </a:cxnLst>
                  <a:rect l="0" t="0" r="r" b="b"/>
                  <a:pathLst>
                    <a:path w="670" h="995">
                      <a:moveTo>
                        <a:pt x="24" y="995"/>
                      </a:moveTo>
                      <a:lnTo>
                        <a:pt x="48" y="995"/>
                      </a:lnTo>
                      <a:lnTo>
                        <a:pt x="670" y="72"/>
                      </a:lnTo>
                      <a:lnTo>
                        <a:pt x="670" y="0"/>
                      </a:lnTo>
                      <a:lnTo>
                        <a:pt x="0" y="995"/>
                      </a:lnTo>
                      <a:lnTo>
                        <a:pt x="24" y="995"/>
                      </a:lnTo>
                      <a:lnTo>
                        <a:pt x="24" y="99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pPr>
                    <a:defRPr/>
                  </a:pPr>
                  <a:endParaRPr lang="ru-RU">
                    <a:latin typeface="Arial" pitchFamily="34" charset="0"/>
                  </a:endParaRPr>
                </a:p>
              </p:txBody>
            </p:sp>
          </p:grpSp>
          <p:grpSp>
            <p:nvGrpSpPr>
              <p:cNvPr id="2084" name="Group 46"/>
              <p:cNvGrpSpPr>
                <a:grpSpLocks/>
              </p:cNvGrpSpPr>
              <p:nvPr userDrawn="1"/>
            </p:nvGrpSpPr>
            <p:grpSpPr bwMode="auto">
              <a:xfrm>
                <a:off x="0" y="558"/>
                <a:ext cx="5758" cy="487"/>
                <a:chOff x="0" y="558"/>
                <a:chExt cx="5758" cy="487"/>
              </a:xfrm>
            </p:grpSpPr>
            <p:sp>
              <p:nvSpPr>
                <p:cNvPr id="435247" name="Freeform 47"/>
                <p:cNvSpPr>
                  <a:spLocks/>
                </p:cNvSpPr>
                <p:nvPr/>
              </p:nvSpPr>
              <p:spPr bwMode="hidden">
                <a:xfrm>
                  <a:off x="0" y="618"/>
                  <a:ext cx="306" cy="427"/>
                </a:xfrm>
                <a:custGeom>
                  <a:avLst/>
                  <a:gdLst/>
                  <a:ahLst/>
                  <a:cxnLst>
                    <a:cxn ang="0">
                      <a:pos x="281" y="426"/>
                    </a:cxn>
                    <a:cxn ang="0">
                      <a:pos x="305" y="426"/>
                    </a:cxn>
                    <a:cxn ang="0">
                      <a:pos x="0" y="0"/>
                    </a:cxn>
                    <a:cxn ang="0">
                      <a:pos x="0" y="66"/>
                    </a:cxn>
                    <a:cxn ang="0">
                      <a:pos x="251" y="426"/>
                    </a:cxn>
                    <a:cxn ang="0">
                      <a:pos x="281" y="426"/>
                    </a:cxn>
                    <a:cxn ang="0">
                      <a:pos x="281" y="426"/>
                    </a:cxn>
                  </a:cxnLst>
                  <a:rect l="0" t="0" r="r" b="b"/>
                  <a:pathLst>
                    <a:path w="305" h="426">
                      <a:moveTo>
                        <a:pt x="281" y="426"/>
                      </a:moveTo>
                      <a:lnTo>
                        <a:pt x="305" y="426"/>
                      </a:lnTo>
                      <a:lnTo>
                        <a:pt x="0" y="0"/>
                      </a:lnTo>
                      <a:lnTo>
                        <a:pt x="0" y="66"/>
                      </a:lnTo>
                      <a:lnTo>
                        <a:pt x="251" y="426"/>
                      </a:lnTo>
                      <a:lnTo>
                        <a:pt x="281" y="426"/>
                      </a:lnTo>
                      <a:lnTo>
                        <a:pt x="281" y="426"/>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35248" name="Freeform 48"/>
                <p:cNvSpPr>
                  <a:spLocks/>
                </p:cNvSpPr>
                <p:nvPr/>
              </p:nvSpPr>
              <p:spPr bwMode="hidden">
                <a:xfrm>
                  <a:off x="5410" y="558"/>
                  <a:ext cx="348" cy="487"/>
                </a:xfrm>
                <a:custGeom>
                  <a:avLst/>
                  <a:gdLst/>
                  <a:ahLst/>
                  <a:cxnLst>
                    <a:cxn ang="0">
                      <a:pos x="24" y="486"/>
                    </a:cxn>
                    <a:cxn ang="0">
                      <a:pos x="48" y="486"/>
                    </a:cxn>
                    <a:cxn ang="0">
                      <a:pos x="347" y="72"/>
                    </a:cxn>
                    <a:cxn ang="0">
                      <a:pos x="347" y="0"/>
                    </a:cxn>
                    <a:cxn ang="0">
                      <a:pos x="0" y="486"/>
                    </a:cxn>
                    <a:cxn ang="0">
                      <a:pos x="24" y="486"/>
                    </a:cxn>
                    <a:cxn ang="0">
                      <a:pos x="24" y="486"/>
                    </a:cxn>
                  </a:cxnLst>
                  <a:rect l="0" t="0" r="r" b="b"/>
                  <a:pathLst>
                    <a:path w="347" h="486">
                      <a:moveTo>
                        <a:pt x="24" y="486"/>
                      </a:moveTo>
                      <a:lnTo>
                        <a:pt x="48" y="486"/>
                      </a:lnTo>
                      <a:lnTo>
                        <a:pt x="347" y="72"/>
                      </a:lnTo>
                      <a:lnTo>
                        <a:pt x="347" y="0"/>
                      </a:lnTo>
                      <a:lnTo>
                        <a:pt x="0" y="486"/>
                      </a:lnTo>
                      <a:lnTo>
                        <a:pt x="24" y="486"/>
                      </a:lnTo>
                      <a:lnTo>
                        <a:pt x="24" y="486"/>
                      </a:lnTo>
                      <a:close/>
                    </a:path>
                  </a:pathLst>
                </a:custGeom>
                <a:solidFill>
                  <a:schemeClr val="accent2"/>
                </a:solidFill>
                <a:ln w="9525">
                  <a:noFill/>
                  <a:round/>
                  <a:headEnd/>
                  <a:tailEnd/>
                </a:ln>
              </p:spPr>
              <p:txBody>
                <a:bodyPr/>
                <a:lstStyle/>
                <a:p>
                  <a:pPr>
                    <a:defRPr/>
                  </a:pPr>
                  <a:endParaRPr lang="ru-RU">
                    <a:latin typeface="Arial" pitchFamily="34" charset="0"/>
                  </a:endParaRPr>
                </a:p>
              </p:txBody>
            </p:sp>
          </p:grpSp>
          <p:grpSp>
            <p:nvGrpSpPr>
              <p:cNvPr id="2085" name="Group 49"/>
              <p:cNvGrpSpPr>
                <a:grpSpLocks/>
              </p:cNvGrpSpPr>
              <p:nvPr userDrawn="1"/>
            </p:nvGrpSpPr>
            <p:grpSpPr bwMode="auto">
              <a:xfrm>
                <a:off x="264" y="1039"/>
                <a:ext cx="5200" cy="3280"/>
                <a:chOff x="264" y="1039"/>
                <a:chExt cx="5200" cy="3280"/>
              </a:xfrm>
            </p:grpSpPr>
            <p:sp>
              <p:nvSpPr>
                <p:cNvPr id="435250" name="Freeform 50"/>
                <p:cNvSpPr>
                  <a:spLocks/>
                </p:cNvSpPr>
                <p:nvPr/>
              </p:nvSpPr>
              <p:spPr bwMode="hidden">
                <a:xfrm>
                  <a:off x="2849" y="1039"/>
                  <a:ext cx="42" cy="3280"/>
                </a:xfrm>
                <a:custGeom>
                  <a:avLst/>
                  <a:gdLst/>
                  <a:ahLst/>
                  <a:cxnLst>
                    <a:cxn ang="0">
                      <a:pos x="18" y="0"/>
                    </a:cxn>
                    <a:cxn ang="0">
                      <a:pos x="0" y="0"/>
                    </a:cxn>
                    <a:cxn ang="0">
                      <a:pos x="0" y="3273"/>
                    </a:cxn>
                    <a:cxn ang="0">
                      <a:pos x="42" y="3273"/>
                    </a:cxn>
                    <a:cxn ang="0">
                      <a:pos x="42" y="0"/>
                    </a:cxn>
                    <a:cxn ang="0">
                      <a:pos x="18" y="0"/>
                    </a:cxn>
                    <a:cxn ang="0">
                      <a:pos x="18" y="0"/>
                    </a:cxn>
                  </a:cxnLst>
                  <a:rect l="0" t="0" r="r" b="b"/>
                  <a:pathLst>
                    <a:path w="42" h="3273">
                      <a:moveTo>
                        <a:pt x="18" y="0"/>
                      </a:moveTo>
                      <a:lnTo>
                        <a:pt x="0" y="0"/>
                      </a:lnTo>
                      <a:lnTo>
                        <a:pt x="0" y="3273"/>
                      </a:lnTo>
                      <a:lnTo>
                        <a:pt x="42"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1" name="Freeform 51"/>
                <p:cNvSpPr>
                  <a:spLocks/>
                </p:cNvSpPr>
                <p:nvPr/>
              </p:nvSpPr>
              <p:spPr bwMode="hidden">
                <a:xfrm>
                  <a:off x="2154" y="1039"/>
                  <a:ext cx="401" cy="3280"/>
                </a:xfrm>
                <a:custGeom>
                  <a:avLst/>
                  <a:gdLst/>
                  <a:ahLst/>
                  <a:cxnLst>
                    <a:cxn ang="0">
                      <a:pos x="376" y="0"/>
                    </a:cxn>
                    <a:cxn ang="0">
                      <a:pos x="358" y="0"/>
                    </a:cxn>
                    <a:cxn ang="0">
                      <a:pos x="0" y="3273"/>
                    </a:cxn>
                    <a:cxn ang="0">
                      <a:pos x="41" y="3273"/>
                    </a:cxn>
                    <a:cxn ang="0">
                      <a:pos x="400" y="0"/>
                    </a:cxn>
                    <a:cxn ang="0">
                      <a:pos x="376" y="0"/>
                    </a:cxn>
                    <a:cxn ang="0">
                      <a:pos x="376" y="0"/>
                    </a:cxn>
                  </a:cxnLst>
                  <a:rect l="0" t="0" r="r" b="b"/>
                  <a:pathLst>
                    <a:path w="400" h="3273">
                      <a:moveTo>
                        <a:pt x="376" y="0"/>
                      </a:moveTo>
                      <a:lnTo>
                        <a:pt x="358" y="0"/>
                      </a:lnTo>
                      <a:lnTo>
                        <a:pt x="0" y="3273"/>
                      </a:lnTo>
                      <a:lnTo>
                        <a:pt x="41" y="3273"/>
                      </a:lnTo>
                      <a:lnTo>
                        <a:pt x="400" y="0"/>
                      </a:lnTo>
                      <a:lnTo>
                        <a:pt x="376" y="0"/>
                      </a:lnTo>
                      <a:lnTo>
                        <a:pt x="37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2" name="Freeform 52"/>
                <p:cNvSpPr>
                  <a:spLocks/>
                </p:cNvSpPr>
                <p:nvPr/>
              </p:nvSpPr>
              <p:spPr bwMode="hidden">
                <a:xfrm>
                  <a:off x="1530" y="1039"/>
                  <a:ext cx="677" cy="3280"/>
                </a:xfrm>
                <a:custGeom>
                  <a:avLst/>
                  <a:gdLst/>
                  <a:ahLst/>
                  <a:cxnLst>
                    <a:cxn ang="0">
                      <a:pos x="657" y="0"/>
                    </a:cxn>
                    <a:cxn ang="0">
                      <a:pos x="639" y="0"/>
                    </a:cxn>
                    <a:cxn ang="0">
                      <a:pos x="0" y="3273"/>
                    </a:cxn>
                    <a:cxn ang="0">
                      <a:pos x="42" y="3273"/>
                    </a:cxn>
                    <a:cxn ang="0">
                      <a:pos x="675" y="0"/>
                    </a:cxn>
                    <a:cxn ang="0">
                      <a:pos x="657" y="0"/>
                    </a:cxn>
                    <a:cxn ang="0">
                      <a:pos x="657" y="0"/>
                    </a:cxn>
                  </a:cxnLst>
                  <a:rect l="0" t="0" r="r" b="b"/>
                  <a:pathLst>
                    <a:path w="675" h="3273">
                      <a:moveTo>
                        <a:pt x="657" y="0"/>
                      </a:moveTo>
                      <a:lnTo>
                        <a:pt x="639" y="0"/>
                      </a:lnTo>
                      <a:lnTo>
                        <a:pt x="0" y="3273"/>
                      </a:lnTo>
                      <a:lnTo>
                        <a:pt x="42" y="3273"/>
                      </a:lnTo>
                      <a:lnTo>
                        <a:pt x="675" y="0"/>
                      </a:lnTo>
                      <a:lnTo>
                        <a:pt x="657" y="0"/>
                      </a:lnTo>
                      <a:lnTo>
                        <a:pt x="657"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3" name="Freeform 53"/>
                <p:cNvSpPr>
                  <a:spLocks/>
                </p:cNvSpPr>
                <p:nvPr/>
              </p:nvSpPr>
              <p:spPr bwMode="hidden">
                <a:xfrm>
                  <a:off x="876" y="1039"/>
                  <a:ext cx="1031" cy="3280"/>
                </a:xfrm>
                <a:custGeom>
                  <a:avLst/>
                  <a:gdLst/>
                  <a:ahLst/>
                  <a:cxnLst>
                    <a:cxn ang="0">
                      <a:pos x="1013" y="0"/>
                    </a:cxn>
                    <a:cxn ang="0">
                      <a:pos x="990" y="0"/>
                    </a:cxn>
                    <a:cxn ang="0">
                      <a:pos x="0" y="3280"/>
                    </a:cxn>
                    <a:cxn ang="0">
                      <a:pos x="42" y="3280"/>
                    </a:cxn>
                    <a:cxn ang="0">
                      <a:pos x="1031" y="4"/>
                    </a:cxn>
                    <a:cxn ang="0">
                      <a:pos x="1013" y="0"/>
                    </a:cxn>
                    <a:cxn ang="0">
                      <a:pos x="1013" y="0"/>
                    </a:cxn>
                  </a:cxnLst>
                  <a:rect l="0" t="0" r="r" b="b"/>
                  <a:pathLst>
                    <a:path w="1031" h="3280">
                      <a:moveTo>
                        <a:pt x="1013" y="0"/>
                      </a:moveTo>
                      <a:lnTo>
                        <a:pt x="990" y="0"/>
                      </a:lnTo>
                      <a:lnTo>
                        <a:pt x="0" y="3280"/>
                      </a:lnTo>
                      <a:lnTo>
                        <a:pt x="42" y="3280"/>
                      </a:lnTo>
                      <a:lnTo>
                        <a:pt x="1031" y="4"/>
                      </a:lnTo>
                      <a:lnTo>
                        <a:pt x="1013" y="0"/>
                      </a:lnTo>
                      <a:lnTo>
                        <a:pt x="101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4" name="Freeform 54"/>
                <p:cNvSpPr>
                  <a:spLocks/>
                </p:cNvSpPr>
                <p:nvPr/>
              </p:nvSpPr>
              <p:spPr bwMode="hidden">
                <a:xfrm>
                  <a:off x="264" y="1039"/>
                  <a:ext cx="1319" cy="3280"/>
                </a:xfrm>
                <a:custGeom>
                  <a:avLst/>
                  <a:gdLst/>
                  <a:ahLst/>
                  <a:cxnLst>
                    <a:cxn ang="0">
                      <a:pos x="1296" y="0"/>
                    </a:cxn>
                    <a:cxn ang="0">
                      <a:pos x="1278" y="0"/>
                    </a:cxn>
                    <a:cxn ang="0">
                      <a:pos x="0" y="3280"/>
                    </a:cxn>
                    <a:cxn ang="0">
                      <a:pos x="42" y="3280"/>
                    </a:cxn>
                    <a:cxn ang="0">
                      <a:pos x="1319" y="5"/>
                    </a:cxn>
                    <a:cxn ang="0">
                      <a:pos x="1296" y="0"/>
                    </a:cxn>
                    <a:cxn ang="0">
                      <a:pos x="1296" y="0"/>
                    </a:cxn>
                  </a:cxnLst>
                  <a:rect l="0" t="0" r="r" b="b"/>
                  <a:pathLst>
                    <a:path w="1319" h="3280">
                      <a:moveTo>
                        <a:pt x="1296" y="0"/>
                      </a:moveTo>
                      <a:lnTo>
                        <a:pt x="1278" y="0"/>
                      </a:lnTo>
                      <a:lnTo>
                        <a:pt x="0" y="3280"/>
                      </a:lnTo>
                      <a:lnTo>
                        <a:pt x="42" y="3280"/>
                      </a:lnTo>
                      <a:lnTo>
                        <a:pt x="1319" y="5"/>
                      </a:lnTo>
                      <a:lnTo>
                        <a:pt x="1296" y="0"/>
                      </a:lnTo>
                      <a:lnTo>
                        <a:pt x="129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5" name="Freeform 55"/>
                <p:cNvSpPr>
                  <a:spLocks/>
                </p:cNvSpPr>
                <p:nvPr/>
              </p:nvSpPr>
              <p:spPr bwMode="hidden">
                <a:xfrm>
                  <a:off x="3191" y="1039"/>
                  <a:ext cx="402" cy="3280"/>
                </a:xfrm>
                <a:custGeom>
                  <a:avLst/>
                  <a:gdLst/>
                  <a:ahLst/>
                  <a:cxnLst>
                    <a:cxn ang="0">
                      <a:pos x="18" y="0"/>
                    </a:cxn>
                    <a:cxn ang="0">
                      <a:pos x="0" y="0"/>
                    </a:cxn>
                    <a:cxn ang="0">
                      <a:pos x="359" y="3273"/>
                    </a:cxn>
                    <a:cxn ang="0">
                      <a:pos x="401" y="3273"/>
                    </a:cxn>
                    <a:cxn ang="0">
                      <a:pos x="42" y="0"/>
                    </a:cxn>
                    <a:cxn ang="0">
                      <a:pos x="18" y="0"/>
                    </a:cxn>
                    <a:cxn ang="0">
                      <a:pos x="18" y="0"/>
                    </a:cxn>
                  </a:cxnLst>
                  <a:rect l="0" t="0" r="r" b="b"/>
                  <a:pathLst>
                    <a:path w="401" h="3273">
                      <a:moveTo>
                        <a:pt x="18" y="0"/>
                      </a:moveTo>
                      <a:lnTo>
                        <a:pt x="0" y="0"/>
                      </a:lnTo>
                      <a:lnTo>
                        <a:pt x="359" y="3273"/>
                      </a:lnTo>
                      <a:lnTo>
                        <a:pt x="401"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6" name="Freeform 56"/>
                <p:cNvSpPr>
                  <a:spLocks/>
                </p:cNvSpPr>
                <p:nvPr/>
              </p:nvSpPr>
              <p:spPr bwMode="hidden">
                <a:xfrm>
                  <a:off x="3533" y="1039"/>
                  <a:ext cx="677" cy="3280"/>
                </a:xfrm>
                <a:custGeom>
                  <a:avLst/>
                  <a:gdLst/>
                  <a:ahLst/>
                  <a:cxnLst>
                    <a:cxn ang="0">
                      <a:pos x="18" y="0"/>
                    </a:cxn>
                    <a:cxn ang="0">
                      <a:pos x="0" y="0"/>
                    </a:cxn>
                    <a:cxn ang="0">
                      <a:pos x="640" y="3273"/>
                    </a:cxn>
                    <a:cxn ang="0">
                      <a:pos x="675" y="3273"/>
                    </a:cxn>
                    <a:cxn ang="0">
                      <a:pos x="36" y="0"/>
                    </a:cxn>
                    <a:cxn ang="0">
                      <a:pos x="18" y="0"/>
                    </a:cxn>
                    <a:cxn ang="0">
                      <a:pos x="18" y="0"/>
                    </a:cxn>
                  </a:cxnLst>
                  <a:rect l="0" t="0" r="r" b="b"/>
                  <a:pathLst>
                    <a:path w="675" h="3273">
                      <a:moveTo>
                        <a:pt x="18" y="0"/>
                      </a:moveTo>
                      <a:lnTo>
                        <a:pt x="0" y="0"/>
                      </a:lnTo>
                      <a:lnTo>
                        <a:pt x="640" y="3273"/>
                      </a:lnTo>
                      <a:lnTo>
                        <a:pt x="675" y="3273"/>
                      </a:lnTo>
                      <a:lnTo>
                        <a:pt x="36"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7" name="Freeform 57"/>
                <p:cNvSpPr>
                  <a:spLocks/>
                </p:cNvSpPr>
                <p:nvPr/>
              </p:nvSpPr>
              <p:spPr bwMode="hidden">
                <a:xfrm>
                  <a:off x="3822" y="1039"/>
                  <a:ext cx="1036" cy="3280"/>
                </a:xfrm>
                <a:custGeom>
                  <a:avLst/>
                  <a:gdLst/>
                  <a:ahLst/>
                  <a:cxnLst>
                    <a:cxn ang="0">
                      <a:pos x="23" y="0"/>
                    </a:cxn>
                    <a:cxn ang="0">
                      <a:pos x="0" y="5"/>
                    </a:cxn>
                    <a:cxn ang="0">
                      <a:pos x="994" y="3280"/>
                    </a:cxn>
                    <a:cxn ang="0">
                      <a:pos x="1036" y="3280"/>
                    </a:cxn>
                    <a:cxn ang="0">
                      <a:pos x="41" y="0"/>
                    </a:cxn>
                    <a:cxn ang="0">
                      <a:pos x="23" y="0"/>
                    </a:cxn>
                    <a:cxn ang="0">
                      <a:pos x="23" y="0"/>
                    </a:cxn>
                  </a:cxnLst>
                  <a:rect l="0" t="0" r="r" b="b"/>
                  <a:pathLst>
                    <a:path w="1036" h="3280">
                      <a:moveTo>
                        <a:pt x="23" y="0"/>
                      </a:moveTo>
                      <a:lnTo>
                        <a:pt x="0" y="5"/>
                      </a:lnTo>
                      <a:lnTo>
                        <a:pt x="994" y="3280"/>
                      </a:lnTo>
                      <a:lnTo>
                        <a:pt x="1036" y="3280"/>
                      </a:lnTo>
                      <a:lnTo>
                        <a:pt x="41" y="0"/>
                      </a:lnTo>
                      <a:lnTo>
                        <a:pt x="23" y="0"/>
                      </a:lnTo>
                      <a:lnTo>
                        <a:pt x="2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58" name="Freeform 58"/>
                <p:cNvSpPr>
                  <a:spLocks/>
                </p:cNvSpPr>
                <p:nvPr/>
              </p:nvSpPr>
              <p:spPr bwMode="hidden">
                <a:xfrm>
                  <a:off x="4137" y="1039"/>
                  <a:ext cx="1327" cy="3280"/>
                </a:xfrm>
                <a:custGeom>
                  <a:avLst/>
                  <a:gdLst/>
                  <a:ahLst/>
                  <a:cxnLst>
                    <a:cxn ang="0">
                      <a:pos x="20" y="0"/>
                    </a:cxn>
                    <a:cxn ang="0">
                      <a:pos x="0" y="7"/>
                    </a:cxn>
                    <a:cxn ang="0">
                      <a:pos x="1285" y="3280"/>
                    </a:cxn>
                    <a:cxn ang="0">
                      <a:pos x="1327" y="3280"/>
                    </a:cxn>
                    <a:cxn ang="0">
                      <a:pos x="43" y="0"/>
                    </a:cxn>
                    <a:cxn ang="0">
                      <a:pos x="20" y="0"/>
                    </a:cxn>
                    <a:cxn ang="0">
                      <a:pos x="20" y="0"/>
                    </a:cxn>
                  </a:cxnLst>
                  <a:rect l="0" t="0" r="r" b="b"/>
                  <a:pathLst>
                    <a:path w="1327" h="3280">
                      <a:moveTo>
                        <a:pt x="20" y="0"/>
                      </a:moveTo>
                      <a:lnTo>
                        <a:pt x="0" y="7"/>
                      </a:lnTo>
                      <a:lnTo>
                        <a:pt x="1285" y="3280"/>
                      </a:lnTo>
                      <a:lnTo>
                        <a:pt x="1327" y="3280"/>
                      </a:lnTo>
                      <a:lnTo>
                        <a:pt x="43" y="0"/>
                      </a:lnTo>
                      <a:lnTo>
                        <a:pt x="20" y="0"/>
                      </a:lnTo>
                      <a:lnTo>
                        <a:pt x="20"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grpSp>
          <p:sp>
            <p:nvSpPr>
              <p:cNvPr id="435259" name="Freeform 59"/>
              <p:cNvSpPr>
                <a:spLocks/>
              </p:cNvSpPr>
              <p:nvPr userDrawn="1"/>
            </p:nvSpPr>
            <p:spPr bwMode="hidden">
              <a:xfrm>
                <a:off x="0" y="1039"/>
                <a:ext cx="1254" cy="2632"/>
              </a:xfrm>
              <a:custGeom>
                <a:avLst/>
                <a:gdLst/>
                <a:ahLst/>
                <a:cxnLst>
                  <a:cxn ang="0">
                    <a:pos x="1236" y="0"/>
                  </a:cxn>
                  <a:cxn ang="0">
                    <a:pos x="1212" y="0"/>
                  </a:cxn>
                  <a:cxn ang="0">
                    <a:pos x="0" y="2542"/>
                  </a:cxn>
                  <a:cxn ang="0">
                    <a:pos x="0" y="2632"/>
                  </a:cxn>
                  <a:cxn ang="0">
                    <a:pos x="1254" y="7"/>
                  </a:cxn>
                  <a:cxn ang="0">
                    <a:pos x="1236" y="0"/>
                  </a:cxn>
                  <a:cxn ang="0">
                    <a:pos x="1236" y="0"/>
                  </a:cxn>
                </a:cxnLst>
                <a:rect l="0" t="0" r="r" b="b"/>
                <a:pathLst>
                  <a:path w="1254" h="2632">
                    <a:moveTo>
                      <a:pt x="1236" y="0"/>
                    </a:moveTo>
                    <a:lnTo>
                      <a:pt x="1212" y="0"/>
                    </a:lnTo>
                    <a:lnTo>
                      <a:pt x="0" y="2542"/>
                    </a:lnTo>
                    <a:lnTo>
                      <a:pt x="0" y="2632"/>
                    </a:lnTo>
                    <a:lnTo>
                      <a:pt x="1254" y="7"/>
                    </a:lnTo>
                    <a:lnTo>
                      <a:pt x="1236" y="0"/>
                    </a:lnTo>
                    <a:lnTo>
                      <a:pt x="123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60" name="Freeform 60"/>
              <p:cNvSpPr>
                <a:spLocks/>
              </p:cNvSpPr>
              <p:nvPr userDrawn="1"/>
            </p:nvSpPr>
            <p:spPr bwMode="hidden">
              <a:xfrm>
                <a:off x="0" y="1039"/>
                <a:ext cx="948" cy="1676"/>
              </a:xfrm>
              <a:custGeom>
                <a:avLst/>
                <a:gdLst/>
                <a:ahLst/>
                <a:cxnLst>
                  <a:cxn ang="0">
                    <a:pos x="930" y="0"/>
                  </a:cxn>
                  <a:cxn ang="0">
                    <a:pos x="906" y="0"/>
                  </a:cxn>
                  <a:cxn ang="0">
                    <a:pos x="0" y="1593"/>
                  </a:cxn>
                  <a:cxn ang="0">
                    <a:pos x="0" y="1676"/>
                  </a:cxn>
                  <a:cxn ang="0">
                    <a:pos x="948" y="5"/>
                  </a:cxn>
                  <a:cxn ang="0">
                    <a:pos x="930" y="0"/>
                  </a:cxn>
                  <a:cxn ang="0">
                    <a:pos x="930" y="0"/>
                  </a:cxn>
                </a:cxnLst>
                <a:rect l="0" t="0" r="r" b="b"/>
                <a:pathLst>
                  <a:path w="948" h="1676">
                    <a:moveTo>
                      <a:pt x="930" y="0"/>
                    </a:moveTo>
                    <a:lnTo>
                      <a:pt x="906" y="0"/>
                    </a:lnTo>
                    <a:lnTo>
                      <a:pt x="0" y="1593"/>
                    </a:lnTo>
                    <a:lnTo>
                      <a:pt x="0" y="1676"/>
                    </a:lnTo>
                    <a:lnTo>
                      <a:pt x="948" y="5"/>
                    </a:lnTo>
                    <a:lnTo>
                      <a:pt x="930" y="0"/>
                    </a:lnTo>
                    <a:lnTo>
                      <a:pt x="930"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35261" name="Freeform 61"/>
              <p:cNvSpPr>
                <a:spLocks/>
              </p:cNvSpPr>
              <p:nvPr userDrawn="1"/>
            </p:nvSpPr>
            <p:spPr bwMode="hidden">
              <a:xfrm>
                <a:off x="0" y="1039"/>
                <a:ext cx="629" cy="937"/>
              </a:xfrm>
              <a:custGeom>
                <a:avLst/>
                <a:gdLst/>
                <a:ahLst/>
                <a:cxnLst>
                  <a:cxn ang="0">
                    <a:pos x="606" y="0"/>
                  </a:cxn>
                  <a:cxn ang="0">
                    <a:pos x="582" y="0"/>
                  </a:cxn>
                  <a:cxn ang="0">
                    <a:pos x="0" y="871"/>
                  </a:cxn>
                  <a:cxn ang="0">
                    <a:pos x="0" y="937"/>
                  </a:cxn>
                  <a:cxn ang="0">
                    <a:pos x="629" y="4"/>
                  </a:cxn>
                  <a:cxn ang="0">
                    <a:pos x="606" y="0"/>
                  </a:cxn>
                  <a:cxn ang="0">
                    <a:pos x="606" y="0"/>
                  </a:cxn>
                </a:cxnLst>
                <a:rect l="0" t="0" r="r" b="b"/>
                <a:pathLst>
                  <a:path w="629" h="937">
                    <a:moveTo>
                      <a:pt x="606" y="0"/>
                    </a:moveTo>
                    <a:lnTo>
                      <a:pt x="582" y="0"/>
                    </a:lnTo>
                    <a:lnTo>
                      <a:pt x="0" y="871"/>
                    </a:lnTo>
                    <a:lnTo>
                      <a:pt x="0" y="937"/>
                    </a:lnTo>
                    <a:lnTo>
                      <a:pt x="629" y="4"/>
                    </a:lnTo>
                    <a:lnTo>
                      <a:pt x="606" y="0"/>
                    </a:lnTo>
                    <a:lnTo>
                      <a:pt x="606"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35262" name="Freeform 62"/>
              <p:cNvSpPr>
                <a:spLocks/>
              </p:cNvSpPr>
              <p:nvPr userDrawn="1"/>
            </p:nvSpPr>
            <p:spPr bwMode="hidden">
              <a:xfrm>
                <a:off x="0" y="1039"/>
                <a:ext cx="305" cy="427"/>
              </a:xfrm>
              <a:custGeom>
                <a:avLst/>
                <a:gdLst/>
                <a:ahLst/>
                <a:cxnLst>
                  <a:cxn ang="0">
                    <a:pos x="282" y="0"/>
                  </a:cxn>
                  <a:cxn ang="0">
                    <a:pos x="252" y="0"/>
                  </a:cxn>
                  <a:cxn ang="0">
                    <a:pos x="0" y="361"/>
                  </a:cxn>
                  <a:cxn ang="0">
                    <a:pos x="0" y="427"/>
                  </a:cxn>
                  <a:cxn ang="0">
                    <a:pos x="305" y="5"/>
                  </a:cxn>
                  <a:cxn ang="0">
                    <a:pos x="282" y="0"/>
                  </a:cxn>
                  <a:cxn ang="0">
                    <a:pos x="282" y="0"/>
                  </a:cxn>
                </a:cxnLst>
                <a:rect l="0" t="0" r="r" b="b"/>
                <a:pathLst>
                  <a:path w="305" h="427">
                    <a:moveTo>
                      <a:pt x="282" y="0"/>
                    </a:moveTo>
                    <a:lnTo>
                      <a:pt x="252" y="0"/>
                    </a:lnTo>
                    <a:lnTo>
                      <a:pt x="0" y="361"/>
                    </a:lnTo>
                    <a:lnTo>
                      <a:pt x="0" y="427"/>
                    </a:lnTo>
                    <a:lnTo>
                      <a:pt x="305" y="5"/>
                    </a:lnTo>
                    <a:lnTo>
                      <a:pt x="282" y="0"/>
                    </a:lnTo>
                    <a:lnTo>
                      <a:pt x="282"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35263" name="Freeform 63"/>
              <p:cNvSpPr>
                <a:spLocks/>
              </p:cNvSpPr>
              <p:nvPr userDrawn="1"/>
            </p:nvSpPr>
            <p:spPr bwMode="hidden">
              <a:xfrm>
                <a:off x="4481" y="1039"/>
                <a:ext cx="1277" cy="2686"/>
              </a:xfrm>
              <a:custGeom>
                <a:avLst/>
                <a:gdLst/>
                <a:ahLst/>
                <a:cxnLst>
                  <a:cxn ang="0">
                    <a:pos x="41" y="0"/>
                  </a:cxn>
                  <a:cxn ang="0">
                    <a:pos x="17" y="0"/>
                  </a:cxn>
                  <a:cxn ang="0">
                    <a:pos x="0" y="4"/>
                  </a:cxn>
                  <a:cxn ang="0">
                    <a:pos x="1277" y="2686"/>
                  </a:cxn>
                  <a:cxn ang="0">
                    <a:pos x="1277" y="2596"/>
                  </a:cxn>
                  <a:cxn ang="0">
                    <a:pos x="41" y="0"/>
                  </a:cxn>
                  <a:cxn ang="0">
                    <a:pos x="41" y="0"/>
                  </a:cxn>
                </a:cxnLst>
                <a:rect l="0" t="0" r="r" b="b"/>
                <a:pathLst>
                  <a:path w="1277" h="2686">
                    <a:moveTo>
                      <a:pt x="41" y="0"/>
                    </a:moveTo>
                    <a:lnTo>
                      <a:pt x="17" y="0"/>
                    </a:lnTo>
                    <a:lnTo>
                      <a:pt x="0" y="4"/>
                    </a:lnTo>
                    <a:lnTo>
                      <a:pt x="1277" y="2686"/>
                    </a:lnTo>
                    <a:lnTo>
                      <a:pt x="1277" y="2596"/>
                    </a:lnTo>
                    <a:lnTo>
                      <a:pt x="41" y="0"/>
                    </a:lnTo>
                    <a:lnTo>
                      <a:pt x="41"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35264" name="Freeform 64"/>
              <p:cNvSpPr>
                <a:spLocks/>
              </p:cNvSpPr>
              <p:nvPr userDrawn="1"/>
            </p:nvSpPr>
            <p:spPr bwMode="hidden">
              <a:xfrm>
                <a:off x="4770" y="1039"/>
                <a:ext cx="988" cy="1730"/>
              </a:xfrm>
              <a:custGeom>
                <a:avLst/>
                <a:gdLst/>
                <a:ahLst/>
                <a:cxnLst>
                  <a:cxn ang="0">
                    <a:pos x="16" y="0"/>
                  </a:cxn>
                  <a:cxn ang="0">
                    <a:pos x="0" y="7"/>
                  </a:cxn>
                  <a:cxn ang="0">
                    <a:pos x="988" y="1730"/>
                  </a:cxn>
                  <a:cxn ang="0">
                    <a:pos x="988" y="1653"/>
                  </a:cxn>
                  <a:cxn ang="0">
                    <a:pos x="40" y="0"/>
                  </a:cxn>
                  <a:cxn ang="0">
                    <a:pos x="16" y="0"/>
                  </a:cxn>
                  <a:cxn ang="0">
                    <a:pos x="16" y="0"/>
                  </a:cxn>
                </a:cxnLst>
                <a:rect l="0" t="0" r="r" b="b"/>
                <a:pathLst>
                  <a:path w="988" h="1730">
                    <a:moveTo>
                      <a:pt x="16" y="0"/>
                    </a:moveTo>
                    <a:lnTo>
                      <a:pt x="0" y="7"/>
                    </a:lnTo>
                    <a:lnTo>
                      <a:pt x="988" y="1730"/>
                    </a:lnTo>
                    <a:lnTo>
                      <a:pt x="988" y="1653"/>
                    </a:lnTo>
                    <a:lnTo>
                      <a:pt x="40" y="0"/>
                    </a:lnTo>
                    <a:lnTo>
                      <a:pt x="16" y="0"/>
                    </a:lnTo>
                    <a:lnTo>
                      <a:pt x="16"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35265" name="Freeform 65"/>
              <p:cNvSpPr>
                <a:spLocks/>
              </p:cNvSpPr>
              <p:nvPr userDrawn="1"/>
            </p:nvSpPr>
            <p:spPr bwMode="hidden">
              <a:xfrm>
                <a:off x="5088" y="1039"/>
                <a:ext cx="670" cy="997"/>
              </a:xfrm>
              <a:custGeom>
                <a:avLst/>
                <a:gdLst/>
                <a:ahLst/>
                <a:cxnLst>
                  <a:cxn ang="0">
                    <a:pos x="22" y="0"/>
                  </a:cxn>
                  <a:cxn ang="0">
                    <a:pos x="0" y="4"/>
                  </a:cxn>
                  <a:cxn ang="0">
                    <a:pos x="670" y="997"/>
                  </a:cxn>
                  <a:cxn ang="0">
                    <a:pos x="670" y="925"/>
                  </a:cxn>
                  <a:cxn ang="0">
                    <a:pos x="46" y="0"/>
                  </a:cxn>
                  <a:cxn ang="0">
                    <a:pos x="22" y="0"/>
                  </a:cxn>
                  <a:cxn ang="0">
                    <a:pos x="22" y="0"/>
                  </a:cxn>
                </a:cxnLst>
                <a:rect l="0" t="0" r="r" b="b"/>
                <a:pathLst>
                  <a:path w="670" h="997">
                    <a:moveTo>
                      <a:pt x="22" y="0"/>
                    </a:moveTo>
                    <a:lnTo>
                      <a:pt x="0" y="4"/>
                    </a:lnTo>
                    <a:lnTo>
                      <a:pt x="670" y="997"/>
                    </a:lnTo>
                    <a:lnTo>
                      <a:pt x="670" y="925"/>
                    </a:lnTo>
                    <a:lnTo>
                      <a:pt x="46" y="0"/>
                    </a:lnTo>
                    <a:lnTo>
                      <a:pt x="22" y="0"/>
                    </a:lnTo>
                    <a:lnTo>
                      <a:pt x="22" y="0"/>
                    </a:lnTo>
                    <a:close/>
                  </a:path>
                </a:pathLst>
              </a:custGeom>
              <a:solidFill>
                <a:schemeClr val="accent2"/>
              </a:solidFill>
              <a:ln w="9525">
                <a:noFill/>
                <a:round/>
                <a:headEnd/>
                <a:tailEnd/>
              </a:ln>
            </p:spPr>
            <p:txBody>
              <a:bodyPr/>
              <a:lstStyle/>
              <a:p>
                <a:pPr>
                  <a:defRPr/>
                </a:pPr>
                <a:endParaRPr lang="ru-RU">
                  <a:latin typeface="Arial" pitchFamily="34" charset="0"/>
                </a:endParaRPr>
              </a:p>
            </p:txBody>
          </p:sp>
          <p:sp>
            <p:nvSpPr>
              <p:cNvPr id="435266" name="Freeform 66"/>
              <p:cNvSpPr>
                <a:spLocks/>
              </p:cNvSpPr>
              <p:nvPr userDrawn="1"/>
            </p:nvSpPr>
            <p:spPr bwMode="hidden">
              <a:xfrm>
                <a:off x="5412" y="1039"/>
                <a:ext cx="346" cy="487"/>
              </a:xfrm>
              <a:custGeom>
                <a:avLst/>
                <a:gdLst/>
                <a:ahLst/>
                <a:cxnLst>
                  <a:cxn ang="0">
                    <a:pos x="22" y="0"/>
                  </a:cxn>
                  <a:cxn ang="0">
                    <a:pos x="0" y="7"/>
                  </a:cxn>
                  <a:cxn ang="0">
                    <a:pos x="346" y="487"/>
                  </a:cxn>
                  <a:cxn ang="0">
                    <a:pos x="346" y="415"/>
                  </a:cxn>
                  <a:cxn ang="0">
                    <a:pos x="46" y="0"/>
                  </a:cxn>
                  <a:cxn ang="0">
                    <a:pos x="22" y="0"/>
                  </a:cxn>
                  <a:cxn ang="0">
                    <a:pos x="22" y="0"/>
                  </a:cxn>
                </a:cxnLst>
                <a:rect l="0" t="0" r="r" b="b"/>
                <a:pathLst>
                  <a:path w="346" h="487">
                    <a:moveTo>
                      <a:pt x="22" y="0"/>
                    </a:moveTo>
                    <a:lnTo>
                      <a:pt x="0" y="7"/>
                    </a:lnTo>
                    <a:lnTo>
                      <a:pt x="346" y="487"/>
                    </a:lnTo>
                    <a:lnTo>
                      <a:pt x="346" y="415"/>
                    </a:lnTo>
                    <a:lnTo>
                      <a:pt x="46" y="0"/>
                    </a:lnTo>
                    <a:lnTo>
                      <a:pt x="22" y="0"/>
                    </a:lnTo>
                    <a:lnTo>
                      <a:pt x="22" y="0"/>
                    </a:lnTo>
                    <a:close/>
                  </a:path>
                </a:pathLst>
              </a:custGeom>
              <a:solidFill>
                <a:schemeClr val="accent2"/>
              </a:solidFill>
              <a:ln w="9525">
                <a:noFill/>
                <a:round/>
                <a:headEnd/>
                <a:tailEnd/>
              </a:ln>
            </p:spPr>
            <p:txBody>
              <a:bodyPr/>
              <a:lstStyle/>
              <a:p>
                <a:pPr>
                  <a:defRPr/>
                </a:pPr>
                <a:endParaRPr lang="ru-RU">
                  <a:latin typeface="Arial" pitchFamily="34" charset="0"/>
                </a:endParaRPr>
              </a:p>
            </p:txBody>
          </p:sp>
        </p:grpSp>
      </p:grpSp>
      <p:sp>
        <p:nvSpPr>
          <p:cNvPr id="435267" name="Rectangle 67"/>
          <p:cNvSpPr>
            <a:spLocks noGrp="1" noChangeArrowheads="1"/>
          </p:cNvSpPr>
          <p:nvPr>
            <p:ph type="title"/>
          </p:nvPr>
        </p:nvSpPr>
        <p:spPr bwMode="auto">
          <a:xfrm>
            <a:off x="455613" y="273050"/>
            <a:ext cx="8226425"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435268" name="Rectangle 68"/>
          <p:cNvSpPr>
            <a:spLocks noGrp="1" noChangeArrowheads="1"/>
          </p:cNvSpPr>
          <p:nvPr>
            <p:ph type="dt" sz="half" idx="2"/>
          </p:nvPr>
        </p:nvSpPr>
        <p:spPr bwMode="auto">
          <a:xfrm>
            <a:off x="455613" y="6242050"/>
            <a:ext cx="21304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Arial" pitchFamily="34" charset="0"/>
              </a:defRPr>
            </a:lvl1pPr>
          </a:lstStyle>
          <a:p>
            <a:pPr>
              <a:defRPr/>
            </a:pPr>
            <a:fld id="{3BCFDD94-202C-470F-ACD0-026C2F2235D8}" type="datetime1">
              <a:rPr lang="ru-RU"/>
              <a:pPr>
                <a:defRPr/>
              </a:pPr>
              <a:t>10.04.2020</a:t>
            </a:fld>
            <a:endParaRPr lang="ru-RU"/>
          </a:p>
        </p:txBody>
      </p:sp>
      <p:sp>
        <p:nvSpPr>
          <p:cNvPr id="435269" name="Rectangle 69"/>
          <p:cNvSpPr>
            <a:spLocks noGrp="1" noChangeArrowheads="1"/>
          </p:cNvSpPr>
          <p:nvPr>
            <p:ph type="ftr" sz="quarter" idx="3"/>
          </p:nvPr>
        </p:nvSpPr>
        <p:spPr bwMode="auto">
          <a:xfrm>
            <a:off x="3124200" y="6242050"/>
            <a:ext cx="2895600"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Arial" pitchFamily="34" charset="0"/>
              </a:defRPr>
            </a:lvl1pPr>
          </a:lstStyle>
          <a:p>
            <a:pPr>
              <a:defRPr/>
            </a:pPr>
            <a:endParaRPr lang="ru-RU"/>
          </a:p>
        </p:txBody>
      </p:sp>
      <p:sp>
        <p:nvSpPr>
          <p:cNvPr id="435270" name="Rectangle 70"/>
          <p:cNvSpPr>
            <a:spLocks noGrp="1" noChangeArrowheads="1"/>
          </p:cNvSpPr>
          <p:nvPr>
            <p:ph type="sldNum" sz="quarter" idx="4"/>
          </p:nvPr>
        </p:nvSpPr>
        <p:spPr bwMode="auto">
          <a:xfrm>
            <a:off x="6553200" y="6242050"/>
            <a:ext cx="21304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Arial" pitchFamily="34" charset="0"/>
              </a:defRPr>
            </a:lvl1pPr>
          </a:lstStyle>
          <a:p>
            <a:pPr>
              <a:defRPr/>
            </a:pPr>
            <a:fld id="{A7AAD1FF-F067-4F4D-8804-D93F553C05B0}" type="slidenum">
              <a:rPr lang="ru-RU"/>
              <a:pPr>
                <a:defRPr/>
              </a:pPr>
              <a:t>‹#›</a:t>
            </a:fld>
            <a:endParaRPr lang="ru-RU"/>
          </a:p>
        </p:txBody>
      </p:sp>
      <p:sp>
        <p:nvSpPr>
          <p:cNvPr id="435271" name="Rectangle 71"/>
          <p:cNvSpPr>
            <a:spLocks noGrp="1" noChangeArrowheads="1"/>
          </p:cNvSpPr>
          <p:nvPr>
            <p:ph type="body" idx="1"/>
          </p:nvPr>
        </p:nvSpPr>
        <p:spPr bwMode="auto">
          <a:xfrm>
            <a:off x="455613" y="1598613"/>
            <a:ext cx="8226425" cy="4497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992"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 id="2147483990" r:id="rId13"/>
    <p:sldLayoutId id="2147483991" r:id="rId14"/>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0" fontAlgn="base" hangingPunct="0">
        <a:spcBef>
          <a:spcPct val="20000"/>
        </a:spcBef>
        <a:spcAft>
          <a:spcPct val="0"/>
        </a:spcAft>
        <a:buClr>
          <a:schemeClr val="tx2"/>
        </a:buClr>
        <a:buSzPct val="115000"/>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115000"/>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Wingdings" pitchFamily="2" charset="2"/>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luckyicon.com/ru/portfolio/solutions-law/" TargetMode="External"/><Relationship Id="rId2" Type="http://schemas.openxmlformats.org/officeDocument/2006/relationships/image" Target="../media/image11.jpe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orangeonweb.com/icons/sipnet_icons.html" TargetMode="Externa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luckyicon.com/ru/portfolio/seochase.ph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3850" y="765175"/>
            <a:ext cx="8569325" cy="3168650"/>
          </a:xfrm>
        </p:spPr>
        <p:txBody>
          <a:bodyPr/>
          <a:lstStyle/>
          <a:p>
            <a:pPr eaLnBrk="1" hangingPunct="1">
              <a:defRPr/>
            </a:pPr>
            <a:r>
              <a:rPr lang="ru-RU" sz="4800" b="1" i="1" smtClean="0"/>
              <a:t>Принципы создания</a:t>
            </a:r>
            <a:br>
              <a:rPr lang="ru-RU" sz="4800" b="1" i="1" smtClean="0"/>
            </a:br>
            <a:r>
              <a:rPr lang="ru-RU" sz="4800" b="1" i="1" smtClean="0"/>
              <a:t> </a:t>
            </a:r>
            <a:br>
              <a:rPr lang="ru-RU" sz="4800" b="1" i="1" smtClean="0"/>
            </a:br>
            <a:r>
              <a:rPr lang="ru-RU" sz="4800" b="1" i="1" smtClean="0"/>
              <a:t>ПИКТОГРАММ</a:t>
            </a:r>
          </a:p>
        </p:txBody>
      </p:sp>
      <p:pic>
        <p:nvPicPr>
          <p:cNvPr id="3" name="Picture 2" descr="Картинки по запросу пиктограмма"/>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595" y="7996"/>
            <a:ext cx="9239250" cy="47434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7" name="Rectangle 3"/>
          <p:cNvSpPr>
            <a:spLocks noGrp="1" noChangeArrowheads="1"/>
          </p:cNvSpPr>
          <p:nvPr>
            <p:ph type="body" sz="half" idx="1"/>
          </p:nvPr>
        </p:nvSpPr>
        <p:spPr>
          <a:xfrm>
            <a:off x="755650" y="549275"/>
            <a:ext cx="4037013" cy="677863"/>
          </a:xfrm>
        </p:spPr>
        <p:txBody>
          <a:bodyPr/>
          <a:lstStyle/>
          <a:p>
            <a:pPr eaLnBrk="1" hangingPunct="1">
              <a:lnSpc>
                <a:spcPct val="80000"/>
              </a:lnSpc>
              <a:buFont typeface="Wingdings" pitchFamily="2" charset="2"/>
              <a:buNone/>
              <a:defRPr/>
            </a:pPr>
            <a:r>
              <a:rPr lang="en-US" sz="2400" i="1" smtClean="0"/>
              <a:t>  </a:t>
            </a:r>
            <a:r>
              <a:rPr lang="ru-RU" sz="2400" i="1" smtClean="0"/>
              <a:t>Эскизы пиктограмм</a:t>
            </a:r>
          </a:p>
        </p:txBody>
      </p:sp>
      <p:sp>
        <p:nvSpPr>
          <p:cNvPr id="441355" name="Rectangle 11"/>
          <p:cNvSpPr>
            <a:spLocks noGrp="1" noChangeArrowheads="1"/>
          </p:cNvSpPr>
          <p:nvPr>
            <p:ph type="body" sz="half" idx="2"/>
          </p:nvPr>
        </p:nvSpPr>
        <p:spPr>
          <a:xfrm>
            <a:off x="4356100" y="2492375"/>
            <a:ext cx="4537075" cy="576263"/>
          </a:xfrm>
        </p:spPr>
        <p:txBody>
          <a:bodyPr/>
          <a:lstStyle/>
          <a:p>
            <a:pPr eaLnBrk="1" hangingPunct="1">
              <a:lnSpc>
                <a:spcPct val="80000"/>
              </a:lnSpc>
              <a:buFont typeface="Wingdings" pitchFamily="2" charset="2"/>
              <a:buNone/>
              <a:defRPr/>
            </a:pPr>
            <a:r>
              <a:rPr lang="en-US" sz="2400" i="1" smtClean="0"/>
              <a:t>    </a:t>
            </a:r>
            <a:r>
              <a:rPr lang="ru-RU" sz="2400" i="1" smtClean="0"/>
              <a:t>Иконки для сайта </a:t>
            </a:r>
            <a:r>
              <a:rPr lang="en-US" sz="2400" i="1" smtClean="0"/>
              <a:t>solutions.com </a:t>
            </a:r>
            <a:r>
              <a:rPr lang="ru-RU" sz="2400" i="1" smtClean="0"/>
              <a:t>компании Solutions Corporate Law Clerk Services Inc.</a:t>
            </a:r>
          </a:p>
        </p:txBody>
      </p:sp>
      <p:pic>
        <p:nvPicPr>
          <p:cNvPr id="12292" name="Picture 5" descr="hbp1"/>
          <p:cNvPicPr>
            <a:picLocks noChangeAspect="1" noChangeArrowheads="1"/>
          </p:cNvPicPr>
          <p:nvPr/>
        </p:nvPicPr>
        <p:blipFill>
          <a:blip r:embed="rId2" cstate="print"/>
          <a:srcRect/>
          <a:stretch>
            <a:fillRect/>
          </a:stretch>
        </p:blipFill>
        <p:spPr bwMode="auto">
          <a:xfrm>
            <a:off x="539750" y="1052513"/>
            <a:ext cx="3933825" cy="2657475"/>
          </a:xfrm>
          <a:prstGeom prst="rect">
            <a:avLst/>
          </a:prstGeom>
          <a:noFill/>
          <a:ln w="9525">
            <a:noFill/>
            <a:miter lim="800000"/>
            <a:headEnd/>
            <a:tailEnd/>
          </a:ln>
        </p:spPr>
      </p:pic>
      <p:pic>
        <p:nvPicPr>
          <p:cNvPr id="12293" name="Picture 7" descr="Иконки для сайта solutionslaw.com">
            <a:hlinkClick r:id="rId3"/>
          </p:cNvPr>
          <p:cNvPicPr>
            <a:picLocks noChangeAspect="1" noChangeArrowheads="1"/>
          </p:cNvPicPr>
          <p:nvPr/>
        </p:nvPicPr>
        <p:blipFill>
          <a:blip r:embed="rId4" cstate="print"/>
          <a:srcRect/>
          <a:stretch>
            <a:fillRect/>
          </a:stretch>
        </p:blipFill>
        <p:spPr bwMode="auto">
          <a:xfrm>
            <a:off x="3995738" y="4005263"/>
            <a:ext cx="4865687" cy="2465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7" name="Rectangle 3"/>
          <p:cNvSpPr>
            <a:spLocks noGrp="1" noChangeArrowheads="1"/>
          </p:cNvSpPr>
          <p:nvPr>
            <p:ph type="body" idx="1"/>
          </p:nvPr>
        </p:nvSpPr>
        <p:spPr>
          <a:xfrm>
            <a:off x="539750" y="836613"/>
            <a:ext cx="8226425" cy="4497387"/>
          </a:xfrm>
        </p:spPr>
        <p:txBody>
          <a:bodyPr/>
          <a:lstStyle/>
          <a:p>
            <a:pPr eaLnBrk="1" hangingPunct="1">
              <a:buFont typeface="Wingdings" pitchFamily="2" charset="2"/>
              <a:buNone/>
              <a:defRPr/>
            </a:pPr>
            <a:r>
              <a:rPr lang="ru-RU" sz="2800" smtClean="0"/>
              <a:t>Доказано, что наиболее значимые характеристики объекта должны отображаться его контуром, а внутренними деталями – вспомогательные, второстепенные. </a:t>
            </a:r>
          </a:p>
          <a:p>
            <a:pPr eaLnBrk="1" hangingPunct="1">
              <a:buFont typeface="Wingdings" pitchFamily="2" charset="2"/>
              <a:buNone/>
              <a:defRPr/>
            </a:pPr>
            <a:r>
              <a:rPr lang="ru-RU" sz="2800" smtClean="0"/>
              <a:t>При разработке знаковой системы следует учитывать, что симметричные символы легче усваиваются человеком-оператором и более прочно сохраняются в кратковременной и долгосрочной памяти.</a:t>
            </a:r>
          </a:p>
          <a:p>
            <a:pPr eaLnBrk="1" hangingPunct="1">
              <a:buFont typeface="Wingdings" pitchFamily="2" charset="2"/>
              <a:buNone/>
              <a:defRPr/>
            </a:pPr>
            <a:endParaRPr lang="ru-RU" sz="28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1256" name="Group 88"/>
          <p:cNvGraphicFramePr>
            <a:graphicFrameLocks noGrp="1"/>
          </p:cNvGraphicFramePr>
          <p:nvPr/>
        </p:nvGraphicFramePr>
        <p:xfrm>
          <a:off x="684213" y="1773238"/>
          <a:ext cx="7993062" cy="4121150"/>
        </p:xfrm>
        <a:graphic>
          <a:graphicData uri="http://schemas.openxmlformats.org/drawingml/2006/table">
            <a:tbl>
              <a:tblPr/>
              <a:tblGrid>
                <a:gridCol w="2665412"/>
                <a:gridCol w="1439863"/>
                <a:gridCol w="2303462"/>
                <a:gridCol w="1584325"/>
              </a:tblGrid>
              <a:tr h="376238">
                <a:tc rowSpan="2">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400" b="1" i="0" u="none" strike="noStrike" cap="none" normalizeH="0" baseline="0" smtClean="0">
                          <a:ln>
                            <a:noFill/>
                          </a:ln>
                          <a:solidFill>
                            <a:schemeClr val="tx1"/>
                          </a:solidFill>
                          <a:effectLst>
                            <a:outerShdw blurRad="38100" dist="38100" dir="2700000" algn="tl">
                              <a:srgbClr val="000000"/>
                            </a:outerShdw>
                          </a:effectLst>
                          <a:latin typeface="Arial" pitchFamily="34" charset="0"/>
                        </a:rPr>
                        <a:t>Показатель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400" b="1" i="0" u="none" strike="noStrike" cap="none" normalizeH="0" baseline="0" smtClean="0">
                          <a:ln>
                            <a:noFill/>
                          </a:ln>
                          <a:solidFill>
                            <a:schemeClr val="tx1"/>
                          </a:solidFill>
                          <a:effectLst>
                            <a:outerShdw blurRad="38100" dist="38100" dir="2700000" algn="tl">
                              <a:srgbClr val="000000"/>
                            </a:outerShdw>
                          </a:effectLst>
                          <a:latin typeface="Arial" pitchFamily="34" charset="0"/>
                        </a:rPr>
                        <a:t>Значение показателя</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r>
              <a:tr h="841375">
                <a:tc vMerge="1">
                  <a:txBody>
                    <a:bodyPr/>
                    <a:lstStyle/>
                    <a:p>
                      <a:endParaRPr lang="ru-RU"/>
                    </a:p>
                  </a:txBody>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Простые знаки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Знаки средней сложности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Сложные знаки</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l"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Минимальное время экспозиции, 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1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0,03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1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0,03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1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0,05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Среднее время декодирования при экспозиции 0,03с, 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3,06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2,55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2,76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Вероятность правильного декодирования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0,80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0,97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pitchFamily="34" charset="0"/>
                        </a:rPr>
                        <a:t>0,98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1245" name="Rectangle 77"/>
          <p:cNvSpPr>
            <a:spLocks noGrp="1" noChangeArrowheads="1"/>
          </p:cNvSpPr>
          <p:nvPr>
            <p:ph type="title" idx="4294967295"/>
          </p:nvPr>
        </p:nvSpPr>
        <p:spPr>
          <a:xfrm>
            <a:off x="539750" y="549275"/>
            <a:ext cx="8226425" cy="1143000"/>
          </a:xfrm>
        </p:spPr>
        <p:txBody>
          <a:bodyPr/>
          <a:lstStyle/>
          <a:p>
            <a:pPr eaLnBrk="1" hangingPunct="1">
              <a:defRPr/>
            </a:pPr>
            <a:r>
              <a:rPr lang="ru-RU" sz="2400" smtClean="0"/>
              <a:t>Влияние геометрической сложности знака </a:t>
            </a:r>
            <a:br>
              <a:rPr lang="ru-RU" sz="2400" smtClean="0"/>
            </a:br>
            <a:r>
              <a:rPr lang="ru-RU" sz="2400" smtClean="0"/>
              <a:t>на его декодирование</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Rectangle 3"/>
          <p:cNvSpPr>
            <a:spLocks noGrp="1" noChangeArrowheads="1"/>
          </p:cNvSpPr>
          <p:nvPr>
            <p:ph type="body" idx="1"/>
          </p:nvPr>
        </p:nvSpPr>
        <p:spPr>
          <a:xfrm>
            <a:off x="539750" y="1700213"/>
            <a:ext cx="8226425" cy="4497387"/>
          </a:xfrm>
        </p:spPr>
        <p:txBody>
          <a:bodyPr/>
          <a:lstStyle/>
          <a:p>
            <a:pPr eaLnBrk="1" hangingPunct="1">
              <a:buFont typeface="Wingdings" pitchFamily="2" charset="2"/>
              <a:buNone/>
              <a:defRPr/>
            </a:pPr>
            <a:r>
              <a:rPr lang="ru-RU" sz="2800" smtClean="0"/>
              <a:t>По всему интернету существует огромное количество информационных порталов, страницы которых перегруженны текстовой информацией. Обычно, главная задача этих проектов донести информацию до большого количества потребителей, соответственно страницы этого ресурса должны прогружаться максимально быстро, но в то же время приятно выглядеть на глаз. </a:t>
            </a:r>
          </a:p>
        </p:txBody>
      </p:sp>
      <p:sp>
        <p:nvSpPr>
          <p:cNvPr id="183300" name="Rectangle 4"/>
          <p:cNvSpPr>
            <a:spLocks noGrp="1" noChangeArrowheads="1"/>
          </p:cNvSpPr>
          <p:nvPr>
            <p:ph type="title"/>
          </p:nvPr>
        </p:nvSpPr>
        <p:spPr/>
        <p:txBody>
          <a:bodyPr/>
          <a:lstStyle/>
          <a:p>
            <a:pPr eaLnBrk="1" hangingPunct="1">
              <a:defRPr/>
            </a:pPr>
            <a:r>
              <a:rPr lang="en-US" sz="3600" i="1" smtClean="0"/>
              <a:t>Web-</a:t>
            </a:r>
            <a:r>
              <a:rPr lang="ru-RU" sz="3600" i="1" smtClean="0"/>
              <a:t>дизайн  и пиктограммы</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3" name="Rectangle 3"/>
          <p:cNvSpPr>
            <a:spLocks noGrp="1" noChangeArrowheads="1"/>
          </p:cNvSpPr>
          <p:nvPr>
            <p:ph type="body" idx="1"/>
          </p:nvPr>
        </p:nvSpPr>
        <p:spPr>
          <a:xfrm>
            <a:off x="539750" y="1412875"/>
            <a:ext cx="8226425" cy="4392613"/>
          </a:xfrm>
        </p:spPr>
        <p:txBody>
          <a:bodyPr/>
          <a:lstStyle/>
          <a:p>
            <a:pPr eaLnBrk="1" hangingPunct="1">
              <a:buFont typeface="Wingdings" pitchFamily="2" charset="2"/>
              <a:buNone/>
              <a:defRPr/>
            </a:pPr>
            <a:r>
              <a:rPr lang="ru-RU" sz="2800" smtClean="0"/>
              <a:t>Легкий дизайн в сочетании с иконками - это лучшее решение для таких проектов. Наглядные иллюстрации к информационным разделам дают возможность пользователю быстро ориентироваться в большом количестве текстовой информации, время прогрузки страницы минимально, а при правильном исполнении дизайн такого проекта выглядит очень аккуратным и современным.</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5" name="Rectangle 3"/>
          <p:cNvSpPr>
            <a:spLocks noGrp="1" noChangeArrowheads="1"/>
          </p:cNvSpPr>
          <p:nvPr>
            <p:ph type="body" idx="1"/>
          </p:nvPr>
        </p:nvSpPr>
        <p:spPr>
          <a:xfrm>
            <a:off x="539750" y="1125538"/>
            <a:ext cx="8353425" cy="4497387"/>
          </a:xfrm>
        </p:spPr>
        <p:txBody>
          <a:bodyPr/>
          <a:lstStyle/>
          <a:p>
            <a:pPr eaLnBrk="1" hangingPunct="1">
              <a:lnSpc>
                <a:spcPct val="90000"/>
              </a:lnSpc>
              <a:buFont typeface="Wingdings" pitchFamily="2" charset="2"/>
              <a:buNone/>
              <a:defRPr/>
            </a:pPr>
            <a:r>
              <a:rPr lang="ru-RU" sz="2800" smtClean="0"/>
              <a:t>Пиктограмма часто используется в веб-дизайне:</a:t>
            </a:r>
          </a:p>
          <a:p>
            <a:pPr lvl="1" eaLnBrk="1" hangingPunct="1">
              <a:lnSpc>
                <a:spcPct val="90000"/>
              </a:lnSpc>
              <a:buFont typeface="Wingdings" pitchFamily="2" charset="2"/>
              <a:buChar char="ü"/>
              <a:defRPr/>
            </a:pPr>
            <a:r>
              <a:rPr lang="ru-RU" smtClean="0"/>
              <a:t>как элемент системы навигации;</a:t>
            </a:r>
          </a:p>
          <a:p>
            <a:pPr lvl="1" eaLnBrk="1" hangingPunct="1">
              <a:lnSpc>
                <a:spcPct val="90000"/>
              </a:lnSpc>
              <a:buFont typeface="Wingdings" pitchFamily="2" charset="2"/>
              <a:buChar char="ü"/>
              <a:defRPr/>
            </a:pPr>
            <a:r>
              <a:rPr lang="ru-RU" smtClean="0"/>
              <a:t>для отображения маркированных списков;</a:t>
            </a:r>
          </a:p>
          <a:p>
            <a:pPr lvl="1" eaLnBrk="1" hangingPunct="1">
              <a:lnSpc>
                <a:spcPct val="90000"/>
              </a:lnSpc>
              <a:buFont typeface="Wingdings" pitchFamily="2" charset="2"/>
              <a:buChar char="ü"/>
              <a:defRPr/>
            </a:pPr>
            <a:r>
              <a:rPr lang="ru-RU" smtClean="0"/>
              <a:t>как элемент для привлечения или усиления внимания к какому-либо тексту, рисунку и т.д.;</a:t>
            </a:r>
          </a:p>
          <a:p>
            <a:pPr lvl="1" eaLnBrk="1" hangingPunct="1">
              <a:lnSpc>
                <a:spcPct val="90000"/>
              </a:lnSpc>
              <a:buFont typeface="Wingdings" pitchFamily="2" charset="2"/>
              <a:buChar char="ü"/>
              <a:defRPr/>
            </a:pPr>
            <a:r>
              <a:rPr lang="ru-RU" smtClean="0"/>
              <a:t>как элемент для оформления сайта, создания запоминающегося веб-дизайна, придания веб-странице более привлекательного вида и т.д.</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7" name="Rectangle 3"/>
          <p:cNvSpPr>
            <a:spLocks noGrp="1" noChangeArrowheads="1"/>
          </p:cNvSpPr>
          <p:nvPr>
            <p:ph type="body" idx="1"/>
          </p:nvPr>
        </p:nvSpPr>
        <p:spPr>
          <a:xfrm>
            <a:off x="250825" y="1341438"/>
            <a:ext cx="8515350" cy="4497387"/>
          </a:xfrm>
        </p:spPr>
        <p:txBody>
          <a:bodyPr/>
          <a:lstStyle/>
          <a:p>
            <a:pPr indent="285750" eaLnBrk="1" hangingPunct="1">
              <a:buFont typeface="Wingdings" pitchFamily="2" charset="2"/>
              <a:buNone/>
              <a:defRPr/>
            </a:pPr>
            <a:r>
              <a:rPr lang="ru-RU" sz="2800" smtClean="0"/>
              <a:t>Иконка, как и пиктограмма, должна иметь стандартный размер 16х16 пикселей. Может быть и 32х32, но тогда есть большая вероятность, что браузер ее просто проигнорирует. Также в этой самой иконке нежелательно использовать более 16 цветов, можно и больше, но возможны нежелательные последствия.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p:txBody>
          <a:bodyPr/>
          <a:lstStyle/>
          <a:p>
            <a:pPr eaLnBrk="1" hangingPunct="1">
              <a:defRPr/>
            </a:pPr>
            <a:r>
              <a:rPr lang="ru-RU" i="1" smtClean="0"/>
              <a:t>Проза жизни</a:t>
            </a:r>
          </a:p>
        </p:txBody>
      </p:sp>
      <p:sp>
        <p:nvSpPr>
          <p:cNvPr id="437251" name="Rectangle 3"/>
          <p:cNvSpPr>
            <a:spLocks noGrp="1" noChangeArrowheads="1"/>
          </p:cNvSpPr>
          <p:nvPr>
            <p:ph type="body" sz="half" idx="1"/>
          </p:nvPr>
        </p:nvSpPr>
        <p:spPr>
          <a:xfrm>
            <a:off x="455613" y="1598613"/>
            <a:ext cx="7932737" cy="3270250"/>
          </a:xfrm>
        </p:spPr>
        <p:txBody>
          <a:bodyPr/>
          <a:lstStyle/>
          <a:p>
            <a:pPr eaLnBrk="1" hangingPunct="1">
              <a:buFont typeface="Wingdings" pitchFamily="2" charset="2"/>
              <a:buNone/>
              <a:defRPr/>
            </a:pPr>
            <a:r>
              <a:rPr lang="ru-RU" sz="2800" smtClean="0"/>
              <a:t>Цены и сроки для разных проектов в области создания иконок зависят от соотношения трудозатрат на одну человеко-иконку. </a:t>
            </a:r>
          </a:p>
          <a:p>
            <a:pPr eaLnBrk="1" hangingPunct="1">
              <a:buFont typeface="Wingdings" pitchFamily="2" charset="2"/>
              <a:buNone/>
              <a:defRPr/>
            </a:pPr>
            <a:r>
              <a:rPr lang="ru-RU" sz="2800" smtClean="0"/>
              <a:t>Одна иконка обычно отнимает от 40 минут до 3 часов жизни. Одна иконка размером 16х16 пикселей стоит от 10 у.е., а иконка 48x48 – от 14 у.е. </a:t>
            </a:r>
          </a:p>
          <a:p>
            <a:pPr eaLnBrk="1" hangingPunct="1">
              <a:buFont typeface="Wingdings" pitchFamily="2" charset="2"/>
              <a:buNone/>
              <a:defRPr/>
            </a:pPr>
            <a:endParaRPr lang="ru-RU" sz="2800" smtClean="0"/>
          </a:p>
          <a:p>
            <a:pPr eaLnBrk="1" hangingPunct="1">
              <a:buFont typeface="Wingdings" pitchFamily="2" charset="2"/>
              <a:buNone/>
              <a:defRPr/>
            </a:pPr>
            <a:endParaRPr lang="ru-RU" sz="2800" smtClean="0"/>
          </a:p>
        </p:txBody>
      </p:sp>
      <p:pic>
        <p:nvPicPr>
          <p:cNvPr id="19460" name="Picture 7" descr=" Разработка серии 3D иконок ">
            <a:hlinkClick r:id="rId2" tooltip="Разработка серии 3D иконок"/>
          </p:cNvPr>
          <p:cNvPicPr>
            <a:picLocks noChangeAspect="1" noChangeArrowheads="1"/>
          </p:cNvPicPr>
          <p:nvPr/>
        </p:nvPicPr>
        <p:blipFill>
          <a:blip r:embed="rId3" cstate="print"/>
          <a:srcRect/>
          <a:stretch>
            <a:fillRect/>
          </a:stretch>
        </p:blipFill>
        <p:spPr bwMode="auto">
          <a:xfrm>
            <a:off x="3924300" y="4868863"/>
            <a:ext cx="4149725" cy="1144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body" idx="1"/>
          </p:nvPr>
        </p:nvSpPr>
        <p:spPr>
          <a:xfrm>
            <a:off x="250825" y="260350"/>
            <a:ext cx="8713788" cy="6597650"/>
          </a:xfrm>
        </p:spPr>
        <p:txBody>
          <a:bodyPr/>
          <a:lstStyle/>
          <a:p>
            <a:pPr marL="87313" indent="280988" eaLnBrk="1" hangingPunct="1">
              <a:lnSpc>
                <a:spcPct val="80000"/>
              </a:lnSpc>
              <a:buFont typeface="Wingdings" pitchFamily="2" charset="2"/>
              <a:buNone/>
              <a:defRPr/>
            </a:pPr>
            <a:r>
              <a:rPr lang="ru-RU" sz="4400" i="1" smtClean="0">
                <a:solidFill>
                  <a:schemeClr val="tx2"/>
                </a:solidFill>
              </a:rPr>
              <a:t>Чем пиктограммы плохи</a:t>
            </a:r>
            <a:endParaRPr lang="ru-RU" sz="1200" b="1" smtClean="0">
              <a:solidFill>
                <a:schemeClr val="folHlink"/>
              </a:solidFill>
            </a:endParaRPr>
          </a:p>
          <a:p>
            <a:pPr marL="87313" indent="280988" eaLnBrk="1" hangingPunct="1">
              <a:lnSpc>
                <a:spcPct val="80000"/>
              </a:lnSpc>
              <a:buFont typeface="Wingdings" pitchFamily="2" charset="2"/>
              <a:buNone/>
              <a:defRPr/>
            </a:pPr>
            <a:r>
              <a:rPr lang="ru-RU" sz="1700" smtClean="0"/>
              <a:t>В 1981 году Истерби и Грейдон провели масштабное исследование ста восьми пиктограмм, выбранных экспертами ISO для использования по всему миру. Некоторые из этих пиктограмм широко использовались и до этого. Цель исследования заключалась в том, чтобы определить, сколько пиктограмм правильно бы распознавались двумя третями целевой аудитории. Результат: три.</a:t>
            </a:r>
          </a:p>
          <a:p>
            <a:pPr marL="87313" indent="280988" eaLnBrk="1" hangingPunct="1">
              <a:lnSpc>
                <a:spcPct val="80000"/>
              </a:lnSpc>
              <a:buFont typeface="Wingdings" pitchFamily="2" charset="2"/>
              <a:buNone/>
              <a:defRPr/>
            </a:pPr>
            <a:r>
              <a:rPr lang="ru-RU" sz="1700" smtClean="0"/>
              <a:t>Собственно говоря, это и есть основной недостаток пиктограмм: чаще всего, чтобы распознавать их смысл, нужно сначала выучить их значение. Вера в то, что пиктограммы могут нести точное и понятное всем значение, практически лишена оснований. Ученые обнаружили, что (в зависимости от языка и от персональных предпочтений говорящего) слова в разговоре передают только 10-20 процентов общего смысла речи. Остальное передается интонацией, паузами, жестикуляцией и т.д. Примерно та же ситуация и с пиктограммами, роль же интонации и прочего выполняет контекст, в котором эта пиктограмма располагается.</a:t>
            </a:r>
            <a:endParaRPr lang="en-US" sz="1700" smtClean="0"/>
          </a:p>
          <a:p>
            <a:pPr marL="87313" indent="280988" eaLnBrk="1" hangingPunct="1">
              <a:lnSpc>
                <a:spcPct val="80000"/>
              </a:lnSpc>
              <a:buFont typeface="Wingdings" pitchFamily="2" charset="2"/>
              <a:buNone/>
              <a:defRPr/>
            </a:pPr>
            <a:r>
              <a:rPr lang="ru-RU" sz="1700" i="1" smtClean="0"/>
              <a:t>Даже очень качественные и очень непонятные пиктограммы, если они сделаны не просто в одном духе, но и в одной цветовой гамме, не будут способствовать запоминаемости.</a:t>
            </a:r>
          </a:p>
          <a:p>
            <a:pPr marL="87313" indent="280988" eaLnBrk="1" hangingPunct="1">
              <a:lnSpc>
                <a:spcPct val="80000"/>
              </a:lnSpc>
              <a:buFont typeface="Wingdings" pitchFamily="2" charset="2"/>
              <a:buNone/>
              <a:defRPr/>
            </a:pPr>
            <a:r>
              <a:rPr lang="ru-RU" sz="1700" smtClean="0"/>
              <a:t>Происходит это оттого, что размер пиктограммы практически не позволяет нарисовать на ней что-либо однозначное. А если размер увеличить, то пиктограмма будет пожирать слишком много места и очень долго распознаваться пользователями. При этом понимание смысла неоднозначности возможно только при наличии контекста. Например, замок обозначает, что нечто запирается. Но что именно запирается и как именно запирается, сказать невозможно. Однако если пиктограмма расположена в диалоговом окне, становится понятно – запирается всё, что находится в окне; если пиктограмма в рамке группировки – запирается всё, что находится в рамке; если на другой пиктограмме – запирается объект, который данная пиктограмма символизирует.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6466">
                                            <p:txEl>
                                              <p:pRg st="1" end="1"/>
                                            </p:txEl>
                                          </p:spTgt>
                                        </p:tgtEl>
                                        <p:attrNameLst>
                                          <p:attrName>style.visibility</p:attrName>
                                        </p:attrNameLst>
                                      </p:cBhvr>
                                      <p:to>
                                        <p:strVal val="visible"/>
                                      </p:to>
                                    </p:set>
                                    <p:anim calcmode="lin" valueType="num">
                                      <p:cBhvr additive="base">
                                        <p:cTn id="7" dur="500" fill="hold"/>
                                        <p:tgtEl>
                                          <p:spTgt spid="44646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64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6466">
                                            <p:txEl>
                                              <p:pRg st="2" end="2"/>
                                            </p:txEl>
                                          </p:spTgt>
                                        </p:tgtEl>
                                        <p:attrNameLst>
                                          <p:attrName>style.visibility</p:attrName>
                                        </p:attrNameLst>
                                      </p:cBhvr>
                                      <p:to>
                                        <p:strVal val="visible"/>
                                      </p:to>
                                    </p:set>
                                    <p:anim calcmode="lin" valueType="num">
                                      <p:cBhvr additive="base">
                                        <p:cTn id="13" dur="500" fill="hold"/>
                                        <p:tgtEl>
                                          <p:spTgt spid="44646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64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6466">
                                            <p:txEl>
                                              <p:pRg st="3" end="3"/>
                                            </p:txEl>
                                          </p:spTgt>
                                        </p:tgtEl>
                                        <p:attrNameLst>
                                          <p:attrName>style.visibility</p:attrName>
                                        </p:attrNameLst>
                                      </p:cBhvr>
                                      <p:to>
                                        <p:strVal val="visible"/>
                                      </p:to>
                                    </p:set>
                                    <p:anim calcmode="lin" valueType="num">
                                      <p:cBhvr additive="base">
                                        <p:cTn id="19" dur="500" fill="hold"/>
                                        <p:tgtEl>
                                          <p:spTgt spid="44646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646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6466">
                                            <p:txEl>
                                              <p:pRg st="4" end="4"/>
                                            </p:txEl>
                                          </p:spTgt>
                                        </p:tgtEl>
                                        <p:attrNameLst>
                                          <p:attrName>style.visibility</p:attrName>
                                        </p:attrNameLst>
                                      </p:cBhvr>
                                      <p:to>
                                        <p:strVal val="visible"/>
                                      </p:to>
                                    </p:set>
                                    <p:anim calcmode="lin" valueType="num">
                                      <p:cBhvr additive="base">
                                        <p:cTn id="25" dur="500" fill="hold"/>
                                        <p:tgtEl>
                                          <p:spTgt spid="44646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646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body" idx="1"/>
          </p:nvPr>
        </p:nvSpPr>
        <p:spPr>
          <a:xfrm>
            <a:off x="0" y="0"/>
            <a:ext cx="9144000" cy="2924175"/>
          </a:xfrm>
        </p:spPr>
        <p:txBody>
          <a:bodyPr/>
          <a:lstStyle/>
          <a:p>
            <a:pPr marL="87313" indent="280988" eaLnBrk="1" hangingPunct="1">
              <a:lnSpc>
                <a:spcPct val="90000"/>
              </a:lnSpc>
              <a:buFont typeface="Wingdings" pitchFamily="2" charset="2"/>
              <a:buNone/>
              <a:defRPr/>
            </a:pPr>
            <a:r>
              <a:rPr lang="ru-RU" sz="5400" i="1" smtClean="0">
                <a:solidFill>
                  <a:schemeClr val="tx2"/>
                </a:solidFill>
              </a:rPr>
              <a:t>Чем пиктограммы плохи</a:t>
            </a:r>
            <a:endParaRPr lang="en-US" sz="5400" i="1" smtClean="0">
              <a:solidFill>
                <a:schemeClr val="tx2"/>
              </a:solidFill>
            </a:endParaRPr>
          </a:p>
          <a:p>
            <a:pPr marL="87313" indent="280988" eaLnBrk="1" hangingPunct="1">
              <a:lnSpc>
                <a:spcPct val="90000"/>
              </a:lnSpc>
              <a:buFont typeface="Wingdings" pitchFamily="2" charset="2"/>
              <a:buNone/>
              <a:defRPr/>
            </a:pPr>
            <a:r>
              <a:rPr lang="ru-RU" sz="2100" smtClean="0"/>
              <a:t>Смысл пиктограммы передаётся не столько пиктограммой, сколько контекстом. В этом нет ничего ужасного. Плохо то, что зачастую невозможно нарисовать даже что-либо простое и однозначное. 32 на 32 пикселя – это очень мало, а, учитывая еще и суровые требования к ракурсу, получается ещё меньше. При этом не надо забывать, что в реальной жизни и 32 на 32 </a:t>
            </a:r>
            <a:r>
              <a:rPr lang="en-US" sz="2100" smtClean="0"/>
              <a:t> </a:t>
            </a:r>
            <a:r>
              <a:rPr lang="ru-RU" sz="2100" smtClean="0"/>
              <a:t>пикселя есть очень много; зачастую максимальным возможным размером является 16 на 16.</a:t>
            </a:r>
            <a:endParaRPr lang="ru-RU" sz="2400" i="1" smtClean="0"/>
          </a:p>
        </p:txBody>
      </p:sp>
      <p:sp>
        <p:nvSpPr>
          <p:cNvPr id="21507" name="Text Box 3"/>
          <p:cNvSpPr txBox="1">
            <a:spLocks noChangeArrowheads="1"/>
          </p:cNvSpPr>
          <p:nvPr/>
        </p:nvSpPr>
        <p:spPr bwMode="auto">
          <a:xfrm>
            <a:off x="0" y="5229225"/>
            <a:ext cx="8893175" cy="366713"/>
          </a:xfrm>
          <a:prstGeom prst="rect">
            <a:avLst/>
          </a:prstGeom>
          <a:noFill/>
          <a:ln w="9525">
            <a:noFill/>
            <a:miter lim="800000"/>
            <a:headEnd/>
            <a:tailEnd/>
          </a:ln>
        </p:spPr>
        <p:txBody>
          <a:bodyPr>
            <a:spAutoFit/>
          </a:bodyPr>
          <a:lstStyle/>
          <a:p>
            <a:endParaRPr lang="ru-RU"/>
          </a:p>
        </p:txBody>
      </p:sp>
      <p:sp>
        <p:nvSpPr>
          <p:cNvPr id="453636" name="Text Box 4"/>
          <p:cNvSpPr txBox="1">
            <a:spLocks noChangeArrowheads="1"/>
          </p:cNvSpPr>
          <p:nvPr/>
        </p:nvSpPr>
        <p:spPr bwMode="auto">
          <a:xfrm>
            <a:off x="107950" y="2852738"/>
            <a:ext cx="8785225" cy="2282825"/>
          </a:xfrm>
          <a:prstGeom prst="rect">
            <a:avLst/>
          </a:prstGeom>
          <a:noFill/>
          <a:ln w="9525">
            <a:noFill/>
            <a:miter lim="800000"/>
            <a:headEnd/>
            <a:tailEnd/>
          </a:ln>
          <a:effectLst/>
        </p:spPr>
        <p:txBody>
          <a:bodyPr>
            <a:spAutoFit/>
          </a:bodyPr>
          <a:lstStyle/>
          <a:p>
            <a:pPr>
              <a:lnSpc>
                <a:spcPct val="80000"/>
              </a:lnSpc>
              <a:spcBef>
                <a:spcPct val="20000"/>
              </a:spcBef>
              <a:buClr>
                <a:schemeClr val="tx2"/>
              </a:buClr>
              <a:buSzPct val="115000"/>
              <a:buFont typeface="Wingdings" pitchFamily="2" charset="2"/>
              <a:buNone/>
              <a:defRPr/>
            </a:pPr>
            <a:r>
              <a:rPr lang="ru-RU">
                <a:effectLst>
                  <a:outerShdw blurRad="38100" dist="38100" dir="2700000" algn="tl">
                    <a:srgbClr val="000000"/>
                  </a:outerShdw>
                </a:effectLst>
                <a:latin typeface="Arial" pitchFamily="34" charset="0"/>
              </a:rPr>
              <a:t>Однако у пиктограмм есть и другая проблема, </a:t>
            </a:r>
            <a:r>
              <a:rPr lang="ru-RU" b="1">
                <a:effectLst>
                  <a:outerShdw blurRad="38100" dist="38100" dir="2700000" algn="tl">
                    <a:srgbClr val="000000"/>
                  </a:outerShdw>
                </a:effectLst>
                <a:latin typeface="Arial" pitchFamily="34" charset="0"/>
              </a:rPr>
              <a:t>понимание того, что именно на пиктограмме изображено, не приводит автоматически к пониманию того, что она означает</a:t>
            </a:r>
            <a:r>
              <a:rPr lang="ru-RU">
                <a:effectLst>
                  <a:outerShdw blurRad="38100" dist="38100" dir="2700000" algn="tl">
                    <a:srgbClr val="000000"/>
                  </a:outerShdw>
                </a:effectLst>
                <a:latin typeface="Arial" pitchFamily="34" charset="0"/>
              </a:rPr>
              <a:t>. Так вот, порой оказывается, что пользователи не понимают даже, что изображено на пиктограмме. В этом нет ничего исключительного: если рисовать редкий предмет реального мира, ситуация будет именно такой. При этом такая непонятая пиктограмма превращается, фактически, в кучку по-разному окрашенных пикселей. Это значит, что </a:t>
            </a:r>
            <a:r>
              <a:rPr lang="ru-RU" b="1">
                <a:effectLst>
                  <a:outerShdw blurRad="38100" dist="38100" dir="2700000" algn="tl">
                    <a:srgbClr val="000000"/>
                  </a:outerShdw>
                </a:effectLst>
                <a:latin typeface="Arial" pitchFamily="34" charset="0"/>
              </a:rPr>
              <a:t>сюжетом пиктограммы может быть только нечто либо очень простое (ежедневник, замок), либо составленное из того же очень простого</a:t>
            </a:r>
            <a:r>
              <a:rPr lang="ru-RU">
                <a:effectLst>
                  <a:outerShdw blurRad="38100" dist="38100" dir="2700000" algn="tl">
                    <a:srgbClr val="000000"/>
                  </a:outerShdw>
                </a:effectLst>
                <a:latin typeface="Arial" pitchFamily="34" charset="0"/>
              </a:rPr>
              <a:t> (замок, из которого вынимается или вставляется ключ). Это еще более ограничивает возможности.</a:t>
            </a:r>
            <a:endParaRPr lang="ru-RU">
              <a:latin typeface="Arial" pitchFamily="34" charset="0"/>
            </a:endParaRPr>
          </a:p>
        </p:txBody>
      </p:sp>
      <p:sp>
        <p:nvSpPr>
          <p:cNvPr id="453638" name="Text Box 6"/>
          <p:cNvSpPr txBox="1">
            <a:spLocks noChangeArrowheads="1"/>
          </p:cNvSpPr>
          <p:nvPr/>
        </p:nvSpPr>
        <p:spPr bwMode="auto">
          <a:xfrm>
            <a:off x="0" y="1268413"/>
            <a:ext cx="9144000" cy="5310187"/>
          </a:xfrm>
          <a:prstGeom prst="rect">
            <a:avLst/>
          </a:prstGeom>
          <a:noFill/>
          <a:ln w="9525">
            <a:noFill/>
            <a:miter lim="800000"/>
            <a:headEnd/>
            <a:tailEnd/>
          </a:ln>
          <a:effectLst/>
        </p:spPr>
        <p:txBody>
          <a:bodyPr>
            <a:spAutoFit/>
          </a:bodyPr>
          <a:lstStyle/>
          <a:p>
            <a:pPr>
              <a:defRPr/>
            </a:pPr>
            <a:r>
              <a:rPr lang="ru-RU" i="1">
                <a:effectLst>
                  <a:outerShdw blurRad="38100" dist="38100" dir="2700000" algn="tl">
                    <a:srgbClr val="000000"/>
                  </a:outerShdw>
                </a:effectLst>
                <a:latin typeface="Arial" pitchFamily="34" charset="0"/>
              </a:rPr>
              <a:t>Одинаковая форма, незначительные различия в расцветке и полное отсутствие аналогии с предметами реального мира делают задачу запоминания таких пиктограмм практически невозможным. </a:t>
            </a:r>
          </a:p>
          <a:p>
            <a:pPr>
              <a:defRPr/>
            </a:pPr>
            <a:r>
              <a:rPr lang="ru-RU">
                <a:effectLst>
                  <a:outerShdw blurRad="38100" dist="38100" dir="2700000" algn="tl">
                    <a:srgbClr val="000000"/>
                  </a:outerShdw>
                </a:effectLst>
                <a:latin typeface="Arial" pitchFamily="34" charset="0"/>
              </a:rPr>
              <a:t>Таким образом, чтобы пользователи могли правильно распознать пиктограмму, пиктограмма в идеальном случае должна обладать следующими свойствами: </a:t>
            </a:r>
          </a:p>
          <a:p>
            <a:pPr>
              <a:buFontTx/>
              <a:buChar char="•"/>
              <a:defRPr/>
            </a:pPr>
            <a:r>
              <a:rPr lang="ru-RU" b="1">
                <a:effectLst>
                  <a:outerShdw blurRad="38100" dist="38100" dir="2700000" algn="tl">
                    <a:srgbClr val="000000"/>
                  </a:outerShdw>
                </a:effectLst>
                <a:latin typeface="Arial" pitchFamily="34" charset="0"/>
              </a:rPr>
              <a:t>она должна иметь внятный и однозначный контекст; </a:t>
            </a:r>
          </a:p>
          <a:p>
            <a:pPr>
              <a:buFontTx/>
              <a:buChar char="•"/>
              <a:defRPr/>
            </a:pPr>
            <a:r>
              <a:rPr lang="ru-RU" b="1">
                <a:effectLst>
                  <a:outerShdw blurRad="38100" dist="38100" dir="2700000" algn="tl">
                    <a:srgbClr val="000000"/>
                  </a:outerShdw>
                </a:effectLst>
                <a:latin typeface="Arial" pitchFamily="34" charset="0"/>
              </a:rPr>
              <a:t>её сюжет должен быть пользователям понятен; </a:t>
            </a:r>
          </a:p>
          <a:p>
            <a:pPr>
              <a:buFontTx/>
              <a:buChar char="•"/>
              <a:defRPr/>
            </a:pPr>
            <a:r>
              <a:rPr lang="ru-RU" b="1">
                <a:effectLst>
                  <a:outerShdw blurRad="38100" dist="38100" dir="2700000" algn="tl">
                    <a:srgbClr val="000000"/>
                  </a:outerShdw>
                </a:effectLst>
                <a:latin typeface="Arial" pitchFamily="34" charset="0"/>
              </a:rPr>
              <a:t>этот сюжет должен быть удовлетворительно нарисован.</a:t>
            </a:r>
            <a:r>
              <a:rPr lang="ru-RU">
                <a:effectLst>
                  <a:outerShdw blurRad="38100" dist="38100" dir="2700000" algn="tl">
                    <a:srgbClr val="000000"/>
                  </a:outerShdw>
                </a:effectLst>
                <a:latin typeface="Arial" pitchFamily="34" charset="0"/>
              </a:rPr>
              <a:t> </a:t>
            </a:r>
          </a:p>
          <a:p>
            <a:pPr>
              <a:defRPr/>
            </a:pPr>
            <a:r>
              <a:rPr lang="ru-RU">
                <a:effectLst>
                  <a:outerShdw blurRad="38100" dist="38100" dir="2700000" algn="tl">
                    <a:srgbClr val="000000"/>
                  </a:outerShdw>
                </a:effectLst>
                <a:latin typeface="Arial" pitchFamily="34" charset="0"/>
              </a:rPr>
              <a:t>Другой вариант, рассчитанный не на идеальный случай: чтобы пользователи могли правильно распознать пиктограмму, они должны узнать её значение и запомнить его для использования в будущем. </a:t>
            </a:r>
          </a:p>
          <a:p>
            <a:pPr>
              <a:defRPr/>
            </a:pPr>
            <a:r>
              <a:rPr lang="ru-RU">
                <a:effectLst>
                  <a:outerShdw blurRad="38100" dist="38100" dir="2700000" algn="tl">
                    <a:srgbClr val="000000"/>
                  </a:outerShdw>
                </a:effectLst>
                <a:latin typeface="Arial" pitchFamily="34" charset="0"/>
              </a:rPr>
              <a:t>При этом от пиктограммы не требуется ни особой внятности, ни контекста, ни красот реализации. Единственными требованиями являются степень отличия пиктограммы от других и количество легко запоминающихся свойств, таких как синий прямоугольник в левом углу, множество красного цвета или изображение ножниц. </a:t>
            </a:r>
          </a:p>
          <a:p>
            <a:pPr>
              <a:defRPr/>
            </a:pPr>
            <a:r>
              <a:rPr lang="ru-RU" u="sng">
                <a:effectLst>
                  <a:outerShdw blurRad="38100" dist="38100" dir="2700000" algn="tl">
                    <a:srgbClr val="000000"/>
                  </a:outerShdw>
                </a:effectLst>
                <a:latin typeface="Arial" pitchFamily="34" charset="0"/>
              </a:rPr>
              <a:t>Суммируя, можно сказать, что пиктограммы практически не делают интерфейс более понятным и легким в обучении. Именно это несоответствие желаемого и действительного и составляет главный недостаток пиктограмм.</a:t>
            </a:r>
            <a:endParaRPr lang="ru-RU">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3634">
                                            <p:txEl>
                                              <p:pRg st="1" end="1"/>
                                            </p:txEl>
                                          </p:spTgt>
                                        </p:tgtEl>
                                        <p:attrNameLst>
                                          <p:attrName>style.visibility</p:attrName>
                                        </p:attrNameLst>
                                      </p:cBhvr>
                                      <p:to>
                                        <p:strVal val="visible"/>
                                      </p:to>
                                    </p:set>
                                    <p:anim calcmode="lin" valueType="num">
                                      <p:cBhvr additive="base">
                                        <p:cTn id="7" dur="500" fill="hold"/>
                                        <p:tgtEl>
                                          <p:spTgt spid="45363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36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3636"/>
                                        </p:tgtEl>
                                        <p:attrNameLst>
                                          <p:attrName>style.visibility</p:attrName>
                                        </p:attrNameLst>
                                      </p:cBhvr>
                                      <p:to>
                                        <p:strVal val="visible"/>
                                      </p:to>
                                    </p:set>
                                    <p:anim calcmode="lin" valueType="num">
                                      <p:cBhvr additive="base">
                                        <p:cTn id="13" dur="500" fill="hold"/>
                                        <p:tgtEl>
                                          <p:spTgt spid="453636"/>
                                        </p:tgtEl>
                                        <p:attrNameLst>
                                          <p:attrName>ppt_x</p:attrName>
                                        </p:attrNameLst>
                                      </p:cBhvr>
                                      <p:tavLst>
                                        <p:tav tm="0">
                                          <p:val>
                                            <p:strVal val="#ppt_x"/>
                                          </p:val>
                                        </p:tav>
                                        <p:tav tm="100000">
                                          <p:val>
                                            <p:strVal val="#ppt_x"/>
                                          </p:val>
                                        </p:tav>
                                      </p:tavLst>
                                    </p:anim>
                                    <p:anim calcmode="lin" valueType="num">
                                      <p:cBhvr additive="base">
                                        <p:cTn id="14" dur="500" fill="hold"/>
                                        <p:tgtEl>
                                          <p:spTgt spid="4536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453634">
                                            <p:txEl>
                                              <p:pRg st="1" end="1"/>
                                            </p:txEl>
                                          </p:spTgt>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45363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3638">
                                            <p:txEl>
                                              <p:pRg st="0" end="0"/>
                                            </p:txEl>
                                          </p:spTgt>
                                        </p:tgtEl>
                                        <p:attrNameLst>
                                          <p:attrName>style.visibility</p:attrName>
                                        </p:attrNameLst>
                                      </p:cBhvr>
                                      <p:to>
                                        <p:strVal val="visible"/>
                                      </p:to>
                                    </p:set>
                                    <p:anim calcmode="lin" valueType="num">
                                      <p:cBhvr additive="base">
                                        <p:cTn id="25" dur="500" fill="hold"/>
                                        <p:tgtEl>
                                          <p:spTgt spid="45363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36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3638">
                                            <p:txEl>
                                              <p:pRg st="1" end="1"/>
                                            </p:txEl>
                                          </p:spTgt>
                                        </p:tgtEl>
                                        <p:attrNameLst>
                                          <p:attrName>style.visibility</p:attrName>
                                        </p:attrNameLst>
                                      </p:cBhvr>
                                      <p:to>
                                        <p:strVal val="visible"/>
                                      </p:to>
                                    </p:set>
                                    <p:anim calcmode="lin" valueType="num">
                                      <p:cBhvr additive="base">
                                        <p:cTn id="31" dur="500" fill="hold"/>
                                        <p:tgtEl>
                                          <p:spTgt spid="453638">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36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53638">
                                            <p:txEl>
                                              <p:pRg st="2" end="2"/>
                                            </p:txEl>
                                          </p:spTgt>
                                        </p:tgtEl>
                                        <p:attrNameLst>
                                          <p:attrName>style.visibility</p:attrName>
                                        </p:attrNameLst>
                                      </p:cBhvr>
                                      <p:to>
                                        <p:strVal val="visible"/>
                                      </p:to>
                                    </p:set>
                                    <p:anim calcmode="lin" valueType="num">
                                      <p:cBhvr additive="base">
                                        <p:cTn id="37" dur="500" fill="hold"/>
                                        <p:tgtEl>
                                          <p:spTgt spid="453638">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536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53638">
                                            <p:txEl>
                                              <p:pRg st="3" end="3"/>
                                            </p:txEl>
                                          </p:spTgt>
                                        </p:tgtEl>
                                        <p:attrNameLst>
                                          <p:attrName>style.visibility</p:attrName>
                                        </p:attrNameLst>
                                      </p:cBhvr>
                                      <p:to>
                                        <p:strVal val="visible"/>
                                      </p:to>
                                    </p:set>
                                    <p:anim calcmode="lin" valueType="num">
                                      <p:cBhvr additive="base">
                                        <p:cTn id="43" dur="500" fill="hold"/>
                                        <p:tgtEl>
                                          <p:spTgt spid="453638">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536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53638">
                                            <p:txEl>
                                              <p:pRg st="4" end="4"/>
                                            </p:txEl>
                                          </p:spTgt>
                                        </p:tgtEl>
                                        <p:attrNameLst>
                                          <p:attrName>style.visibility</p:attrName>
                                        </p:attrNameLst>
                                      </p:cBhvr>
                                      <p:to>
                                        <p:strVal val="visible"/>
                                      </p:to>
                                    </p:set>
                                    <p:anim calcmode="lin" valueType="num">
                                      <p:cBhvr additive="base">
                                        <p:cTn id="49" dur="500" fill="hold"/>
                                        <p:tgtEl>
                                          <p:spTgt spid="453638">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5363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53638">
                                            <p:txEl>
                                              <p:pRg st="5" end="5"/>
                                            </p:txEl>
                                          </p:spTgt>
                                        </p:tgtEl>
                                        <p:attrNameLst>
                                          <p:attrName>style.visibility</p:attrName>
                                        </p:attrNameLst>
                                      </p:cBhvr>
                                      <p:to>
                                        <p:strVal val="visible"/>
                                      </p:to>
                                    </p:set>
                                    <p:anim calcmode="lin" valueType="num">
                                      <p:cBhvr additive="base">
                                        <p:cTn id="55" dur="500" fill="hold"/>
                                        <p:tgtEl>
                                          <p:spTgt spid="453638">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5363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53638">
                                            <p:txEl>
                                              <p:pRg st="6" end="6"/>
                                            </p:txEl>
                                          </p:spTgt>
                                        </p:tgtEl>
                                        <p:attrNameLst>
                                          <p:attrName>style.visibility</p:attrName>
                                        </p:attrNameLst>
                                      </p:cBhvr>
                                      <p:to>
                                        <p:strVal val="visible"/>
                                      </p:to>
                                    </p:set>
                                    <p:anim calcmode="lin" valueType="num">
                                      <p:cBhvr additive="base">
                                        <p:cTn id="61" dur="500" fill="hold"/>
                                        <p:tgtEl>
                                          <p:spTgt spid="453638">
                                            <p:txEl>
                                              <p:pRg st="6"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5363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53638">
                                            <p:txEl>
                                              <p:pRg st="7" end="7"/>
                                            </p:txEl>
                                          </p:spTgt>
                                        </p:tgtEl>
                                        <p:attrNameLst>
                                          <p:attrName>style.visibility</p:attrName>
                                        </p:attrNameLst>
                                      </p:cBhvr>
                                      <p:to>
                                        <p:strVal val="visible"/>
                                      </p:to>
                                    </p:set>
                                    <p:anim calcmode="lin" valueType="num">
                                      <p:cBhvr additive="base">
                                        <p:cTn id="67" dur="500" fill="hold"/>
                                        <p:tgtEl>
                                          <p:spTgt spid="453638">
                                            <p:txEl>
                                              <p:pRg st="7" end="7"/>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5363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6" grpId="0"/>
      <p:bldP spid="45363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ChangeArrowheads="1"/>
          </p:cNvSpPr>
          <p:nvPr>
            <p:ph type="body" idx="1"/>
          </p:nvPr>
        </p:nvSpPr>
        <p:spPr>
          <a:xfrm>
            <a:off x="457200" y="260350"/>
            <a:ext cx="8147050" cy="6264275"/>
          </a:xfrm>
        </p:spPr>
        <p:txBody>
          <a:bodyPr/>
          <a:lstStyle/>
          <a:p>
            <a:pPr eaLnBrk="1" hangingPunct="1">
              <a:lnSpc>
                <a:spcPct val="80000"/>
              </a:lnSpc>
              <a:buFont typeface="Wingdings" pitchFamily="2" charset="2"/>
              <a:buNone/>
              <a:defRPr/>
            </a:pPr>
            <a:endParaRPr lang="ru-RU" sz="1600" u="sng" smtClean="0"/>
          </a:p>
          <a:p>
            <a:pPr eaLnBrk="1" hangingPunct="1">
              <a:lnSpc>
                <a:spcPct val="80000"/>
              </a:lnSpc>
              <a:buFont typeface="Wingdings" pitchFamily="2" charset="2"/>
              <a:buNone/>
              <a:defRPr/>
            </a:pPr>
            <a:r>
              <a:rPr lang="ru-RU" sz="3600" i="1" smtClean="0">
                <a:solidFill>
                  <a:schemeClr val="tx2"/>
                </a:solidFill>
              </a:rPr>
              <a:t>Пиктограммы</a:t>
            </a:r>
          </a:p>
          <a:p>
            <a:pPr eaLnBrk="1" hangingPunct="1">
              <a:lnSpc>
                <a:spcPct val="80000"/>
              </a:lnSpc>
              <a:buFont typeface="Wingdings" pitchFamily="2" charset="2"/>
              <a:buNone/>
              <a:defRPr/>
            </a:pPr>
            <a:r>
              <a:rPr lang="ru-RU" sz="2000" smtClean="0"/>
              <a:t>В традиционном ПО пиктограмм используется довольно много:</a:t>
            </a:r>
            <a:endParaRPr lang="en-US" sz="2000" smtClean="0"/>
          </a:p>
          <a:p>
            <a:pPr eaLnBrk="1" hangingPunct="1">
              <a:lnSpc>
                <a:spcPct val="80000"/>
              </a:lnSpc>
              <a:buFont typeface="Wingdings" pitchFamily="2" charset="2"/>
              <a:buNone/>
              <a:defRPr/>
            </a:pPr>
            <a:endParaRPr lang="ru-RU" sz="2000" smtClean="0"/>
          </a:p>
          <a:p>
            <a:pPr eaLnBrk="1" hangingPunct="1">
              <a:lnSpc>
                <a:spcPct val="80000"/>
              </a:lnSpc>
              <a:defRPr/>
            </a:pPr>
            <a:r>
              <a:rPr lang="ru-RU" sz="2000" smtClean="0"/>
              <a:t>пиктограмма системы; </a:t>
            </a:r>
          </a:p>
          <a:p>
            <a:pPr eaLnBrk="1" hangingPunct="1">
              <a:lnSpc>
                <a:spcPct val="80000"/>
              </a:lnSpc>
              <a:defRPr/>
            </a:pPr>
            <a:r>
              <a:rPr lang="ru-RU" sz="2000" smtClean="0"/>
              <a:t>пиктограммы отдельных файлов системы, которые пользователи могут как-либо изменять; </a:t>
            </a:r>
          </a:p>
          <a:p>
            <a:pPr eaLnBrk="1" hangingPunct="1">
              <a:lnSpc>
                <a:spcPct val="80000"/>
              </a:lnSpc>
              <a:defRPr/>
            </a:pPr>
            <a:r>
              <a:rPr lang="ru-RU" sz="2000" smtClean="0"/>
              <a:t>пиктограммы документов, которые создаются и редактируются системой; </a:t>
            </a:r>
          </a:p>
          <a:p>
            <a:pPr eaLnBrk="1" hangingPunct="1">
              <a:lnSpc>
                <a:spcPct val="80000"/>
              </a:lnSpc>
              <a:defRPr/>
            </a:pPr>
            <a:r>
              <a:rPr lang="ru-RU" sz="2000" smtClean="0"/>
              <a:t>пиктограммы инструментов системы; </a:t>
            </a:r>
          </a:p>
          <a:p>
            <a:pPr eaLnBrk="1" hangingPunct="1">
              <a:lnSpc>
                <a:spcPct val="80000"/>
              </a:lnSpc>
              <a:defRPr/>
            </a:pPr>
            <a:r>
              <a:rPr lang="ru-RU" sz="2000" smtClean="0"/>
              <a:t>пиктограммы панели инструментов и меню; </a:t>
            </a:r>
          </a:p>
          <a:p>
            <a:pPr eaLnBrk="1" hangingPunct="1">
              <a:lnSpc>
                <a:spcPct val="80000"/>
              </a:lnSpc>
              <a:defRPr/>
            </a:pPr>
            <a:r>
              <a:rPr lang="ru-RU" sz="2000" smtClean="0"/>
              <a:t>пиктограммы объектов, использующихся для реализации непосредственного манипулирования (изредка, к сожалению). </a:t>
            </a:r>
          </a:p>
          <a:p>
            <a:pPr eaLnBrk="1" hangingPunct="1">
              <a:lnSpc>
                <a:spcPct val="80000"/>
              </a:lnSpc>
              <a:defRPr/>
            </a:pPr>
            <a:r>
              <a:rPr lang="ru-RU" sz="2000" smtClean="0"/>
              <a:t>Поскольку интернет сейчас находится в зачаточном состоянии (по сравнению с индустрией ПО), количество типов пиктограмм в нем фактически исчерпывается одной позицией (исключения бывают, но они именно исключения): пиктограммы меню.</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p:cNvSpPr>
            <a:spLocks noGrp="1" noChangeArrowheads="1"/>
          </p:cNvSpPr>
          <p:nvPr>
            <p:ph type="body" idx="1"/>
          </p:nvPr>
        </p:nvSpPr>
        <p:spPr>
          <a:xfrm>
            <a:off x="179388" y="765175"/>
            <a:ext cx="8785225" cy="6092825"/>
          </a:xfrm>
        </p:spPr>
        <p:txBody>
          <a:bodyPr/>
          <a:lstStyle/>
          <a:p>
            <a:pPr marL="87313" indent="280988" eaLnBrk="1" hangingPunct="1">
              <a:lnSpc>
                <a:spcPct val="80000"/>
              </a:lnSpc>
              <a:buFont typeface="Wingdings" pitchFamily="2" charset="2"/>
              <a:buNone/>
              <a:defRPr/>
            </a:pPr>
            <a:r>
              <a:rPr lang="ru-RU" sz="1800" smtClean="0"/>
              <a:t>Достоинств у пиктограмм несколько:</a:t>
            </a:r>
            <a:endParaRPr lang="en-US" sz="1800" smtClean="0"/>
          </a:p>
          <a:p>
            <a:pPr marL="87313" indent="280988" eaLnBrk="1" hangingPunct="1">
              <a:lnSpc>
                <a:spcPct val="80000"/>
              </a:lnSpc>
              <a:buFont typeface="Wingdings" pitchFamily="2" charset="2"/>
              <a:buNone/>
              <a:defRPr/>
            </a:pPr>
            <a:endParaRPr lang="ru-RU" sz="1800" smtClean="0"/>
          </a:p>
          <a:p>
            <a:pPr marL="87313" indent="280988" eaLnBrk="1" hangingPunct="1">
              <a:lnSpc>
                <a:spcPct val="80000"/>
              </a:lnSpc>
              <a:buFont typeface="Wingdings" pitchFamily="2" charset="2"/>
              <a:buAutoNum type="arabicPeriod"/>
              <a:defRPr/>
            </a:pPr>
            <a:r>
              <a:rPr lang="ru-RU" sz="1800" smtClean="0"/>
              <a:t>они увеличивают скорость поиска элементов взглядом за счет того, что этот элемент становится с пиктограммой более заметен. Однако и здесь пиктограммы не без греха: чтобы скорость поиска увеличилась, не все элементы должны быть снабжены пиктограммами, а только некоторые, в идеале иметь пиктограмму должен только нужный элемент; </a:t>
            </a:r>
          </a:p>
          <a:p>
            <a:pPr marL="87313" indent="280988" eaLnBrk="1" hangingPunct="1">
              <a:lnSpc>
                <a:spcPct val="80000"/>
              </a:lnSpc>
              <a:buFont typeface="Wingdings" pitchFamily="2" charset="2"/>
              <a:buAutoNum type="arabicPeriod"/>
              <a:defRPr/>
            </a:pPr>
            <a:r>
              <a:rPr lang="ru-RU" sz="1800" smtClean="0"/>
              <a:t>они служат хорошими индикаторами важности элементов, поскольку элементы с пиктограммами всегда воспринимаются как более важные, по сравнению с теми элементами, у которых пиктограмм нет; </a:t>
            </a:r>
          </a:p>
          <a:p>
            <a:pPr marL="87313" indent="280988" eaLnBrk="1" hangingPunct="1">
              <a:lnSpc>
                <a:spcPct val="80000"/>
              </a:lnSpc>
              <a:spcAft>
                <a:spcPct val="30000"/>
              </a:spcAft>
              <a:buFont typeface="Wingdings" pitchFamily="2" charset="2"/>
              <a:buAutoNum type="arabicPeriod"/>
              <a:defRPr/>
            </a:pPr>
            <a:r>
              <a:rPr lang="ru-RU" sz="1800" smtClean="0"/>
              <a:t>в определенных ситуациях они действительно ускоряют скорость обучения.</a:t>
            </a:r>
          </a:p>
          <a:p>
            <a:pPr marL="87313" indent="280988" eaLnBrk="1" hangingPunct="1">
              <a:lnSpc>
                <a:spcPct val="80000"/>
              </a:lnSpc>
              <a:buFont typeface="Wingdings" pitchFamily="2" charset="2"/>
              <a:buNone/>
              <a:defRPr/>
            </a:pPr>
            <a:r>
              <a:rPr lang="ru-RU" sz="1800" smtClean="0"/>
              <a:t>Существует определенный набор пиктограмм, ставших настолько стандартными, что воспринимаются мгновенно и легко. Так, пиктограмма, изображающая домик с трубой, стала настолько популярной кнопкой перехода на титульную страницу сайта, что пользователям гораздо легче воспринимать эту пиктограмму, нежели чисто словесную кнопку. Обратите внимание, что такой невольной </a:t>
            </a:r>
            <a:r>
              <a:rPr lang="ru-RU" sz="1800" b="1" smtClean="0"/>
              <a:t>стандартизации подвергается не только сюжет пиктограммы, но комбинация сюжет/значение;</a:t>
            </a:r>
            <a:r>
              <a:rPr lang="ru-RU" sz="1800" smtClean="0"/>
              <a:t> по отдельности они интереса не представляют.</a:t>
            </a:r>
          </a:p>
          <a:p>
            <a:pPr marL="87313" indent="280988" eaLnBrk="1" hangingPunct="1">
              <a:lnSpc>
                <a:spcPct val="80000"/>
              </a:lnSpc>
              <a:buFont typeface="Wingdings" pitchFamily="2" charset="2"/>
              <a:buNone/>
              <a:defRPr/>
            </a:pPr>
            <a:r>
              <a:rPr lang="ru-RU" sz="1800" smtClean="0"/>
              <a:t>Такие пиктограммы, безусловно, составляют «золотой фонд» разработчика интерфейсов, поскольку их использование не несет никаких проблем, зато сулит существенное упрощение восприятия программы. </a:t>
            </a:r>
            <a:endParaRPr lang="en-US" sz="1800" smtClean="0"/>
          </a:p>
        </p:txBody>
      </p:sp>
      <p:sp>
        <p:nvSpPr>
          <p:cNvPr id="454659" name="Text Box 3"/>
          <p:cNvSpPr txBox="1">
            <a:spLocks noChangeArrowheads="1"/>
          </p:cNvSpPr>
          <p:nvPr/>
        </p:nvSpPr>
        <p:spPr bwMode="auto">
          <a:xfrm>
            <a:off x="0" y="0"/>
            <a:ext cx="8964613" cy="701675"/>
          </a:xfrm>
          <a:prstGeom prst="rect">
            <a:avLst/>
          </a:prstGeom>
          <a:noFill/>
          <a:ln w="9525">
            <a:noFill/>
            <a:miter lim="800000"/>
            <a:headEnd/>
            <a:tailEnd/>
          </a:ln>
          <a:effectLst/>
        </p:spPr>
        <p:txBody>
          <a:bodyPr>
            <a:spAutoFit/>
          </a:bodyPr>
          <a:lstStyle/>
          <a:p>
            <a:pPr>
              <a:spcBef>
                <a:spcPct val="50000"/>
              </a:spcBef>
              <a:defRPr/>
            </a:pPr>
            <a:r>
              <a:rPr lang="ru-RU" sz="4000" i="1">
                <a:solidFill>
                  <a:schemeClr val="tx2"/>
                </a:solidFill>
                <a:effectLst>
                  <a:outerShdw blurRad="38100" dist="38100" dir="2700000" algn="tl">
                    <a:srgbClr val="000000"/>
                  </a:outerShdw>
                </a:effectLst>
                <a:latin typeface="Arial" pitchFamily="34" charset="0"/>
              </a:rPr>
              <a:t>Чем пиктограммы хороши</a:t>
            </a:r>
            <a:r>
              <a:rPr lang="ru-RU" sz="2800" i="1">
                <a:solidFill>
                  <a:schemeClr val="tx2"/>
                </a:solidFill>
                <a:effectLst>
                  <a:outerShdw blurRad="38100" dist="38100" dir="2700000" algn="tl">
                    <a:srgbClr val="000000"/>
                  </a:outerShdw>
                </a:effectLst>
                <a:latin typeface="Arial"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4658">
                                            <p:txEl>
                                              <p:pRg st="0" end="0"/>
                                            </p:txEl>
                                          </p:spTgt>
                                        </p:tgtEl>
                                        <p:attrNameLst>
                                          <p:attrName>style.visibility</p:attrName>
                                        </p:attrNameLst>
                                      </p:cBhvr>
                                      <p:to>
                                        <p:strVal val="visible"/>
                                      </p:to>
                                    </p:set>
                                    <p:anim calcmode="lin" valueType="num">
                                      <p:cBhvr additive="base">
                                        <p:cTn id="7" dur="500" fill="hold"/>
                                        <p:tgtEl>
                                          <p:spTgt spid="4546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46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4658">
                                            <p:txEl>
                                              <p:pRg st="2" end="2"/>
                                            </p:txEl>
                                          </p:spTgt>
                                        </p:tgtEl>
                                        <p:attrNameLst>
                                          <p:attrName>style.visibility</p:attrName>
                                        </p:attrNameLst>
                                      </p:cBhvr>
                                      <p:to>
                                        <p:strVal val="visible"/>
                                      </p:to>
                                    </p:set>
                                    <p:anim calcmode="lin" valueType="num">
                                      <p:cBhvr additive="base">
                                        <p:cTn id="13" dur="500" fill="hold"/>
                                        <p:tgtEl>
                                          <p:spTgt spid="45465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46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4658">
                                            <p:txEl>
                                              <p:pRg st="3" end="3"/>
                                            </p:txEl>
                                          </p:spTgt>
                                        </p:tgtEl>
                                        <p:attrNameLst>
                                          <p:attrName>style.visibility</p:attrName>
                                        </p:attrNameLst>
                                      </p:cBhvr>
                                      <p:to>
                                        <p:strVal val="visible"/>
                                      </p:to>
                                    </p:set>
                                    <p:anim calcmode="lin" valueType="num">
                                      <p:cBhvr additive="base">
                                        <p:cTn id="19" dur="500" fill="hold"/>
                                        <p:tgtEl>
                                          <p:spTgt spid="45465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46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4658">
                                            <p:txEl>
                                              <p:pRg st="4" end="4"/>
                                            </p:txEl>
                                          </p:spTgt>
                                        </p:tgtEl>
                                        <p:attrNameLst>
                                          <p:attrName>style.visibility</p:attrName>
                                        </p:attrNameLst>
                                      </p:cBhvr>
                                      <p:to>
                                        <p:strVal val="visible"/>
                                      </p:to>
                                    </p:set>
                                    <p:anim calcmode="lin" valueType="num">
                                      <p:cBhvr additive="base">
                                        <p:cTn id="25" dur="500" fill="hold"/>
                                        <p:tgtEl>
                                          <p:spTgt spid="45465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465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4658">
                                            <p:txEl>
                                              <p:pRg st="5" end="5"/>
                                            </p:txEl>
                                          </p:spTgt>
                                        </p:tgtEl>
                                        <p:attrNameLst>
                                          <p:attrName>style.visibility</p:attrName>
                                        </p:attrNameLst>
                                      </p:cBhvr>
                                      <p:to>
                                        <p:strVal val="visible"/>
                                      </p:to>
                                    </p:set>
                                    <p:anim calcmode="lin" valueType="num">
                                      <p:cBhvr additive="base">
                                        <p:cTn id="31" dur="500" fill="hold"/>
                                        <p:tgtEl>
                                          <p:spTgt spid="45465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465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54658">
                                            <p:txEl>
                                              <p:pRg st="6" end="6"/>
                                            </p:txEl>
                                          </p:spTgt>
                                        </p:tgtEl>
                                        <p:attrNameLst>
                                          <p:attrName>style.visibility</p:attrName>
                                        </p:attrNameLst>
                                      </p:cBhvr>
                                      <p:to>
                                        <p:strVal val="visible"/>
                                      </p:to>
                                    </p:set>
                                    <p:anim calcmode="lin" valueType="num">
                                      <p:cBhvr additive="base">
                                        <p:cTn id="37" dur="500" fill="hold"/>
                                        <p:tgtEl>
                                          <p:spTgt spid="45465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5465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3"/>
          <p:cNvSpPr>
            <a:spLocks noGrp="1" noChangeArrowheads="1"/>
          </p:cNvSpPr>
          <p:nvPr>
            <p:ph type="body" idx="1"/>
          </p:nvPr>
        </p:nvSpPr>
        <p:spPr>
          <a:xfrm>
            <a:off x="457200" y="260350"/>
            <a:ext cx="8147050" cy="3097213"/>
          </a:xfrm>
        </p:spPr>
        <p:txBody>
          <a:bodyPr/>
          <a:lstStyle/>
          <a:p>
            <a:pPr eaLnBrk="1" hangingPunct="1">
              <a:lnSpc>
                <a:spcPct val="90000"/>
              </a:lnSpc>
              <a:buFont typeface="Wingdings" pitchFamily="2" charset="2"/>
              <a:buNone/>
              <a:defRPr/>
            </a:pPr>
            <a:endParaRPr lang="ru-RU" sz="2400" u="sng" smtClean="0"/>
          </a:p>
          <a:p>
            <a:pPr eaLnBrk="1" hangingPunct="1">
              <a:lnSpc>
                <a:spcPct val="90000"/>
              </a:lnSpc>
              <a:buFont typeface="Wingdings" pitchFamily="2" charset="2"/>
              <a:buNone/>
              <a:defRPr/>
            </a:pPr>
            <a:r>
              <a:rPr lang="ru-RU" sz="2400" u="sng" smtClean="0"/>
              <a:t>Пиктограммы</a:t>
            </a:r>
            <a:r>
              <a:rPr lang="ru-RU" sz="2400" smtClean="0"/>
              <a:t> - графическое изображение большой информативной емкости, нарисованное поточечно (пикселями). </a:t>
            </a:r>
          </a:p>
          <a:p>
            <a:pPr eaLnBrk="1" hangingPunct="1">
              <a:lnSpc>
                <a:spcPct val="90000"/>
              </a:lnSpc>
              <a:buFont typeface="Wingdings" pitchFamily="2" charset="2"/>
              <a:buNone/>
              <a:defRPr/>
            </a:pPr>
            <a:r>
              <a:rPr lang="ru-RU" sz="2400" smtClean="0"/>
              <a:t>Применяются для иллюстрации интерфейсов программного обеспечения и при создании сайтов.</a:t>
            </a:r>
          </a:p>
          <a:p>
            <a:pPr eaLnBrk="1" hangingPunct="1">
              <a:lnSpc>
                <a:spcPct val="90000"/>
              </a:lnSpc>
              <a:buFont typeface="Wingdings" pitchFamily="2" charset="2"/>
              <a:buNone/>
              <a:defRPr/>
            </a:pPr>
            <a:r>
              <a:rPr lang="ru-RU" sz="2400" smtClean="0"/>
              <a:t>Синонимы пиктограммы: значок, "иконка", "икона", маркер.  </a:t>
            </a:r>
          </a:p>
        </p:txBody>
      </p:sp>
      <p:pic>
        <p:nvPicPr>
          <p:cNvPr id="6147" name="Picture 5" descr="Пиктограммы для SeoChase">
            <a:hlinkClick r:id="rId2"/>
          </p:cNvPr>
          <p:cNvPicPr>
            <a:picLocks noChangeAspect="1" noChangeArrowheads="1"/>
          </p:cNvPicPr>
          <p:nvPr/>
        </p:nvPicPr>
        <p:blipFill>
          <a:blip r:embed="rId3" cstate="print"/>
          <a:srcRect/>
          <a:stretch>
            <a:fillRect/>
          </a:stretch>
        </p:blipFill>
        <p:spPr bwMode="auto">
          <a:xfrm>
            <a:off x="900113" y="3644900"/>
            <a:ext cx="7215187" cy="2490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40" name="Rectangle 4"/>
          <p:cNvSpPr>
            <a:spLocks noGrp="1" noChangeArrowheads="1"/>
          </p:cNvSpPr>
          <p:nvPr>
            <p:ph type="title"/>
          </p:nvPr>
        </p:nvSpPr>
        <p:spPr>
          <a:xfrm>
            <a:off x="0" y="273050"/>
            <a:ext cx="9144000" cy="635000"/>
          </a:xfrm>
        </p:spPr>
        <p:txBody>
          <a:bodyPr/>
          <a:lstStyle/>
          <a:p>
            <a:pPr eaLnBrk="1" hangingPunct="1">
              <a:defRPr/>
            </a:pPr>
            <a:r>
              <a:rPr lang="ru-RU" sz="3600" smtClean="0"/>
              <a:t>Какой должна быть хорошая пиктограмма</a:t>
            </a:r>
            <a:r>
              <a:rPr lang="ru-RU" sz="4000" smtClean="0"/>
              <a:t> </a:t>
            </a:r>
          </a:p>
        </p:txBody>
      </p:sp>
      <p:sp>
        <p:nvSpPr>
          <p:cNvPr id="449538" name="Rectangle 2"/>
          <p:cNvSpPr>
            <a:spLocks noGrp="1" noChangeArrowheads="1"/>
          </p:cNvSpPr>
          <p:nvPr>
            <p:ph type="body" sz="half" idx="1"/>
          </p:nvPr>
        </p:nvSpPr>
        <p:spPr>
          <a:xfrm>
            <a:off x="250825" y="981075"/>
            <a:ext cx="8226425" cy="5876925"/>
          </a:xfrm>
        </p:spPr>
        <p:txBody>
          <a:bodyPr/>
          <a:lstStyle/>
          <a:p>
            <a:pPr marL="266700" indent="-266700" eaLnBrk="1" hangingPunct="1">
              <a:lnSpc>
                <a:spcPct val="80000"/>
              </a:lnSpc>
              <a:buFont typeface="Wingdings" pitchFamily="2" charset="2"/>
              <a:buNone/>
              <a:defRPr/>
            </a:pPr>
            <a:endParaRPr lang="ru-RU" sz="1000" u="sng" smtClean="0"/>
          </a:p>
          <a:p>
            <a:pPr marL="266700" indent="-266700" eaLnBrk="1" hangingPunct="1">
              <a:lnSpc>
                <a:spcPct val="80000"/>
              </a:lnSpc>
              <a:buFont typeface="Wingdings" pitchFamily="2" charset="2"/>
              <a:buNone/>
              <a:defRPr/>
            </a:pPr>
            <a:r>
              <a:rPr lang="ru-RU" sz="2000" smtClean="0">
                <a:solidFill>
                  <a:schemeClr val="tx2"/>
                </a:solidFill>
              </a:rPr>
              <a:t>Разборчивость</a:t>
            </a:r>
            <a:br>
              <a:rPr lang="ru-RU" sz="2000" smtClean="0">
                <a:solidFill>
                  <a:schemeClr val="tx2"/>
                </a:solidFill>
              </a:rPr>
            </a:br>
            <a:r>
              <a:rPr lang="ru-RU" sz="2000" smtClean="0"/>
              <a:t>Под разборчивостью понимается намеренное усиление контраста в изображении. Такое усиление вообще характерно для экранной графики, но особенно для пиктограмм. Предназначено оно для того, чтобы максимально усилить уникальность формы пиктограммы и тем самым увеличить степень её запоминаемости. Также, в понятие разборчивости входит требование непохожести пиктограмм друг на друга.</a:t>
            </a:r>
          </a:p>
          <a:p>
            <a:pPr marL="266700" indent="-266700" eaLnBrk="1" hangingPunct="1">
              <a:lnSpc>
                <a:spcPct val="80000"/>
              </a:lnSpc>
              <a:buFont typeface="Wingdings" pitchFamily="2" charset="2"/>
              <a:buNone/>
              <a:defRPr/>
            </a:pPr>
            <a:endParaRPr lang="ru-RU" sz="1600" smtClean="0"/>
          </a:p>
          <a:p>
            <a:pPr marL="266700" indent="-266700" eaLnBrk="1" hangingPunct="1">
              <a:lnSpc>
                <a:spcPct val="80000"/>
              </a:lnSpc>
              <a:buFont typeface="Wingdings" pitchFamily="2" charset="2"/>
              <a:buNone/>
              <a:defRPr/>
            </a:pPr>
            <a:r>
              <a:rPr lang="ru-RU" sz="2000" smtClean="0"/>
              <a:t/>
            </a:r>
            <a:br>
              <a:rPr lang="ru-RU" sz="2000" smtClean="0"/>
            </a:br>
            <a:r>
              <a:rPr lang="ru-RU" sz="2000" smtClean="0"/>
              <a:t>Некоторые понятия имеют однозначные визуальные репрезентации только для какой-либо одной аудитории, так что если эта аудитория является целевой, необходимо проверять качество восприятия символа на представителях именно этой аудитории (понятность или непонятность сюжета для всех остальных в таких случаях не может служить критерием эффективности).</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Grp="1" noChangeArrowheads="1"/>
          </p:cNvSpPr>
          <p:nvPr>
            <p:ph type="body" sz="half" idx="1"/>
          </p:nvPr>
        </p:nvSpPr>
        <p:spPr>
          <a:xfrm>
            <a:off x="179388" y="260350"/>
            <a:ext cx="8964612" cy="6308725"/>
          </a:xfrm>
        </p:spPr>
        <p:txBody>
          <a:bodyPr/>
          <a:lstStyle/>
          <a:p>
            <a:pPr marL="88900" indent="266700" eaLnBrk="1" hangingPunct="1">
              <a:lnSpc>
                <a:spcPct val="90000"/>
              </a:lnSpc>
              <a:buFont typeface="Wingdings" pitchFamily="2" charset="2"/>
              <a:buNone/>
              <a:defRPr/>
            </a:pPr>
            <a:r>
              <a:rPr lang="ru-RU" sz="1000" smtClean="0"/>
              <a:t>    </a:t>
            </a:r>
            <a:r>
              <a:rPr lang="ru-RU" sz="2000" smtClean="0">
                <a:solidFill>
                  <a:schemeClr val="tx2"/>
                </a:solidFill>
              </a:rPr>
              <a:t>Стандартность сюжета и его реализации</a:t>
            </a:r>
            <a:br>
              <a:rPr lang="ru-RU" sz="2000" smtClean="0">
                <a:solidFill>
                  <a:schemeClr val="tx2"/>
                </a:solidFill>
              </a:rPr>
            </a:br>
            <a:endParaRPr lang="ru-RU" sz="2000" smtClean="0">
              <a:solidFill>
                <a:schemeClr val="tx2"/>
              </a:solidFill>
            </a:endParaRPr>
          </a:p>
          <a:p>
            <a:pPr marL="88900" indent="266700" eaLnBrk="1" hangingPunct="1">
              <a:lnSpc>
                <a:spcPct val="90000"/>
              </a:lnSpc>
              <a:buFont typeface="Wingdings" pitchFamily="2" charset="2"/>
              <a:buNone/>
              <a:defRPr/>
            </a:pPr>
            <a:r>
              <a:rPr lang="ru-RU" sz="2000" smtClean="0"/>
              <a:t>Пиктограмма домика в Web исторически обозначает переход на титульную страницу сайта. </a:t>
            </a:r>
          </a:p>
          <a:p>
            <a:pPr marL="88900" indent="266700" eaLnBrk="1" hangingPunct="1">
              <a:lnSpc>
                <a:spcPct val="90000"/>
              </a:lnSpc>
              <a:buFont typeface="Wingdings" pitchFamily="2" charset="2"/>
              <a:buNone/>
              <a:defRPr/>
            </a:pPr>
            <a:r>
              <a:rPr lang="ru-RU" sz="2000" smtClean="0"/>
              <a:t>Благодаря сюжету пользователю не нужно проявлять излишнюю мыслительную активность при определении значения такого элемента (вообще говоря, человеческий мозг наиболее успешно решает задачи, метод решения которых основан на проведении аналогии). Важна также стандартность реализации выбранного сюжета, например, изображение того же домика в виде избушки на курьих ножках уже будет сбивать пользователя с толку. В таких условиях наилучшим методом выбора сюжета является поиск репрезентации, привычной целевой аудитории.</a:t>
            </a:r>
          </a:p>
          <a:p>
            <a:pPr marL="88900" indent="266700" eaLnBrk="1" hangingPunct="1">
              <a:lnSpc>
                <a:spcPct val="90000"/>
              </a:lnSpc>
              <a:buFont typeface="Wingdings" pitchFamily="2" charset="2"/>
              <a:buNone/>
              <a:defRPr/>
            </a:pPr>
            <a:r>
              <a:rPr lang="ru-RU" sz="2000" smtClean="0"/>
              <a:t>Источниками стандартных сюжетов/реализаций являются (отсортированы по степени знакомства с ними пользователей): операционная система, среда, системы конкурентов. Таким образом, сюжет, взятый из операционной системы всегда оптимален (поскольку наиболее знаком).</a:t>
            </a:r>
          </a:p>
          <a:p>
            <a:pPr marL="88900" indent="266700" eaLnBrk="1" hangingPunct="1">
              <a:lnSpc>
                <a:spcPct val="90000"/>
              </a:lnSpc>
              <a:defRPr/>
            </a:pPr>
            <a:r>
              <a:rPr lang="ru-RU" sz="1800" smtClean="0"/>
              <a:t>В основу рисунка, отображаемого на пиктограмме, должен быть положен образ объекта реального мира, точнее, те его детали, которые действительно необходимы для однозначного восприятия объекта пользователем. </a:t>
            </a:r>
          </a:p>
          <a:p>
            <a:pPr marL="88900" indent="266700" eaLnBrk="1" hangingPunct="1">
              <a:lnSpc>
                <a:spcPct val="90000"/>
              </a:lnSpc>
              <a:defRPr/>
            </a:pPr>
            <a:r>
              <a:rPr lang="ru-RU" sz="1800" smtClean="0"/>
              <a:t>Где это возможно, лучше использовать           трехмерное изображение и светотень, чтобы лучше передать образы реального мира.</a:t>
            </a:r>
          </a:p>
        </p:txBody>
      </p:sp>
      <p:pic>
        <p:nvPicPr>
          <p:cNvPr id="182310" name="Picture 38" descr="icoensh"/>
          <p:cNvPicPr>
            <a:picLocks noChangeAspect="1" noChangeArrowheads="1"/>
          </p:cNvPicPr>
          <p:nvPr/>
        </p:nvPicPr>
        <p:blipFill>
          <a:blip r:embed="rId2" cstate="print"/>
          <a:srcRect/>
          <a:stretch>
            <a:fillRect/>
          </a:stretch>
        </p:blipFill>
        <p:spPr bwMode="auto">
          <a:xfrm>
            <a:off x="7380288" y="5373688"/>
            <a:ext cx="669925" cy="966787"/>
          </a:xfrm>
          <a:prstGeom prst="rect">
            <a:avLst/>
          </a:prstGeom>
          <a:noFill/>
          <a:ln w="9525">
            <a:noFill/>
            <a:miter lim="800000"/>
            <a:headEnd/>
            <a:tailEnd/>
          </a:ln>
        </p:spPr>
      </p:pic>
      <p:pic>
        <p:nvPicPr>
          <p:cNvPr id="182314" name="Picture 42" descr="icoworld"/>
          <p:cNvPicPr>
            <a:picLocks noChangeAspect="1" noChangeArrowheads="1"/>
          </p:cNvPicPr>
          <p:nvPr/>
        </p:nvPicPr>
        <p:blipFill>
          <a:blip r:embed="rId3" cstate="print"/>
          <a:srcRect/>
          <a:stretch>
            <a:fillRect/>
          </a:stretch>
        </p:blipFill>
        <p:spPr bwMode="auto">
          <a:xfrm>
            <a:off x="2555875" y="5589588"/>
            <a:ext cx="817563" cy="581025"/>
          </a:xfrm>
          <a:prstGeom prst="rect">
            <a:avLst/>
          </a:prstGeom>
          <a:noFill/>
          <a:ln w="9525">
            <a:noFill/>
            <a:miter lim="800000"/>
            <a:headEnd/>
            <a:tailEnd/>
          </a:ln>
        </p:spPr>
      </p:pic>
      <p:pic>
        <p:nvPicPr>
          <p:cNvPr id="182316" name="Picture 44" descr="icobis2"/>
          <p:cNvPicPr>
            <a:picLocks noChangeAspect="1" noChangeArrowheads="1"/>
          </p:cNvPicPr>
          <p:nvPr/>
        </p:nvPicPr>
        <p:blipFill>
          <a:blip r:embed="rId4" cstate="print"/>
          <a:srcRect/>
          <a:stretch>
            <a:fillRect/>
          </a:stretch>
        </p:blipFill>
        <p:spPr bwMode="auto">
          <a:xfrm>
            <a:off x="827088" y="5661025"/>
            <a:ext cx="644525" cy="569913"/>
          </a:xfrm>
          <a:prstGeom prst="rect">
            <a:avLst/>
          </a:prstGeom>
          <a:noFill/>
          <a:ln w="9525">
            <a:noFill/>
            <a:miter lim="800000"/>
            <a:headEnd/>
            <a:tailEnd/>
          </a:ln>
        </p:spPr>
      </p:pic>
      <p:pic>
        <p:nvPicPr>
          <p:cNvPr id="182318" name="Picture 46" descr="iconets"/>
          <p:cNvPicPr>
            <a:picLocks noChangeAspect="1" noChangeArrowheads="1"/>
          </p:cNvPicPr>
          <p:nvPr/>
        </p:nvPicPr>
        <p:blipFill>
          <a:blip r:embed="rId5" cstate="print"/>
          <a:srcRect/>
          <a:stretch>
            <a:fillRect/>
          </a:stretch>
        </p:blipFill>
        <p:spPr bwMode="auto">
          <a:xfrm>
            <a:off x="5651500" y="4868863"/>
            <a:ext cx="766763" cy="1076325"/>
          </a:xfrm>
          <a:prstGeom prst="rect">
            <a:avLst/>
          </a:prstGeom>
          <a:noFill/>
          <a:ln w="9525">
            <a:noFill/>
            <a:miter lim="800000"/>
            <a:headEnd/>
            <a:tailEnd/>
          </a:ln>
        </p:spPr>
      </p:pic>
      <p:pic>
        <p:nvPicPr>
          <p:cNvPr id="182320" name="Picture 48" descr="icohotel"/>
          <p:cNvPicPr>
            <a:picLocks noChangeAspect="1" noChangeArrowheads="1"/>
          </p:cNvPicPr>
          <p:nvPr/>
        </p:nvPicPr>
        <p:blipFill>
          <a:blip r:embed="rId6" cstate="print"/>
          <a:srcRect/>
          <a:stretch>
            <a:fillRect/>
          </a:stretch>
        </p:blipFill>
        <p:spPr bwMode="auto">
          <a:xfrm>
            <a:off x="3563938" y="5013325"/>
            <a:ext cx="1223962" cy="790575"/>
          </a:xfrm>
          <a:prstGeom prst="rect">
            <a:avLst/>
          </a:prstGeom>
          <a:noFill/>
          <a:ln w="9525">
            <a:noFill/>
            <a:miter lim="800000"/>
            <a:headEnd/>
            <a:tailEnd/>
          </a:ln>
        </p:spPr>
      </p:pic>
      <p:pic>
        <p:nvPicPr>
          <p:cNvPr id="182322" name="Picture 50" descr="icotech"/>
          <p:cNvPicPr>
            <a:picLocks noChangeAspect="1" noChangeArrowheads="1"/>
          </p:cNvPicPr>
          <p:nvPr/>
        </p:nvPicPr>
        <p:blipFill>
          <a:blip r:embed="rId7" cstate="print"/>
          <a:srcRect/>
          <a:stretch>
            <a:fillRect/>
          </a:stretch>
        </p:blipFill>
        <p:spPr bwMode="auto">
          <a:xfrm>
            <a:off x="1547813" y="5661025"/>
            <a:ext cx="806450" cy="8429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2275">
                                            <p:txEl>
                                              <p:pRg st="0" end="0"/>
                                            </p:txEl>
                                          </p:spTgt>
                                        </p:tgtEl>
                                        <p:attrNameLst>
                                          <p:attrName>style.visibility</p:attrName>
                                        </p:attrNameLst>
                                      </p:cBhvr>
                                      <p:to>
                                        <p:strVal val="visible"/>
                                      </p:to>
                                    </p:set>
                                    <p:anim calcmode="lin" valueType="num">
                                      <p:cBhvr additive="base">
                                        <p:cTn id="7" dur="500" fill="hold"/>
                                        <p:tgtEl>
                                          <p:spTgt spid="182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2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2275">
                                            <p:txEl>
                                              <p:pRg st="1" end="1"/>
                                            </p:txEl>
                                          </p:spTgt>
                                        </p:tgtEl>
                                        <p:attrNameLst>
                                          <p:attrName>style.visibility</p:attrName>
                                        </p:attrNameLst>
                                      </p:cBhvr>
                                      <p:to>
                                        <p:strVal val="visible"/>
                                      </p:to>
                                    </p:set>
                                    <p:anim calcmode="lin" valueType="num">
                                      <p:cBhvr additive="base">
                                        <p:cTn id="13" dur="500" fill="hold"/>
                                        <p:tgtEl>
                                          <p:spTgt spid="1822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2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2275">
                                            <p:txEl>
                                              <p:pRg st="2" end="2"/>
                                            </p:txEl>
                                          </p:spTgt>
                                        </p:tgtEl>
                                        <p:attrNameLst>
                                          <p:attrName>style.visibility</p:attrName>
                                        </p:attrNameLst>
                                      </p:cBhvr>
                                      <p:to>
                                        <p:strVal val="visible"/>
                                      </p:to>
                                    </p:set>
                                    <p:anim calcmode="lin" valueType="num">
                                      <p:cBhvr additive="base">
                                        <p:cTn id="19" dur="500" fill="hold"/>
                                        <p:tgtEl>
                                          <p:spTgt spid="1822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22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2275">
                                            <p:txEl>
                                              <p:pRg st="3" end="3"/>
                                            </p:txEl>
                                          </p:spTgt>
                                        </p:tgtEl>
                                        <p:attrNameLst>
                                          <p:attrName>style.visibility</p:attrName>
                                        </p:attrNameLst>
                                      </p:cBhvr>
                                      <p:to>
                                        <p:strVal val="visible"/>
                                      </p:to>
                                    </p:set>
                                    <p:anim calcmode="lin" valueType="num">
                                      <p:cBhvr additive="base">
                                        <p:cTn id="25" dur="500" fill="hold"/>
                                        <p:tgtEl>
                                          <p:spTgt spid="1822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22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2275">
                                            <p:txEl>
                                              <p:pRg st="4" end="4"/>
                                            </p:txEl>
                                          </p:spTgt>
                                        </p:tgtEl>
                                        <p:attrNameLst>
                                          <p:attrName>style.visibility</p:attrName>
                                        </p:attrNameLst>
                                      </p:cBhvr>
                                      <p:to>
                                        <p:strVal val="visible"/>
                                      </p:to>
                                    </p:set>
                                    <p:anim calcmode="lin" valueType="num">
                                      <p:cBhvr additive="base">
                                        <p:cTn id="31" dur="500" fill="hold"/>
                                        <p:tgtEl>
                                          <p:spTgt spid="18227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227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2275">
                                            <p:txEl>
                                              <p:pRg st="5" end="5"/>
                                            </p:txEl>
                                          </p:spTgt>
                                        </p:tgtEl>
                                        <p:attrNameLst>
                                          <p:attrName>style.visibility</p:attrName>
                                        </p:attrNameLst>
                                      </p:cBhvr>
                                      <p:to>
                                        <p:strVal val="visible"/>
                                      </p:to>
                                    </p:set>
                                    <p:anim calcmode="lin" valueType="num">
                                      <p:cBhvr additive="base">
                                        <p:cTn id="37" dur="500" fill="hold"/>
                                        <p:tgtEl>
                                          <p:spTgt spid="18227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227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82316"/>
                                        </p:tgtEl>
                                        <p:attrNameLst>
                                          <p:attrName>style.visibility</p:attrName>
                                        </p:attrNameLst>
                                      </p:cBhvr>
                                      <p:to>
                                        <p:strVal val="visible"/>
                                      </p:to>
                                    </p:set>
                                    <p:animEffect transition="in" filter="wipe(down)">
                                      <p:cBhvr>
                                        <p:cTn id="43" dur="500"/>
                                        <p:tgtEl>
                                          <p:spTgt spid="182316"/>
                                        </p:tgtEl>
                                      </p:cBhvr>
                                    </p:animEffect>
                                  </p:childTnLst>
                                </p:cTn>
                              </p:par>
                              <p:par>
                                <p:cTn id="44" presetID="22" presetClass="entr" presetSubtype="4" fill="hold" nodeType="withEffect">
                                  <p:stCondLst>
                                    <p:cond delay="0"/>
                                  </p:stCondLst>
                                  <p:childTnLst>
                                    <p:set>
                                      <p:cBhvr>
                                        <p:cTn id="45" dur="1" fill="hold">
                                          <p:stCondLst>
                                            <p:cond delay="0"/>
                                          </p:stCondLst>
                                        </p:cTn>
                                        <p:tgtEl>
                                          <p:spTgt spid="182322"/>
                                        </p:tgtEl>
                                        <p:attrNameLst>
                                          <p:attrName>style.visibility</p:attrName>
                                        </p:attrNameLst>
                                      </p:cBhvr>
                                      <p:to>
                                        <p:strVal val="visible"/>
                                      </p:to>
                                    </p:set>
                                    <p:animEffect transition="in" filter="wipe(down)">
                                      <p:cBhvr>
                                        <p:cTn id="46" dur="500"/>
                                        <p:tgtEl>
                                          <p:spTgt spid="182322"/>
                                        </p:tgtEl>
                                      </p:cBhvr>
                                    </p:animEffect>
                                  </p:childTnLst>
                                </p:cTn>
                              </p:par>
                              <p:par>
                                <p:cTn id="47" presetID="22" presetClass="entr" presetSubtype="4" fill="hold" nodeType="withEffect">
                                  <p:stCondLst>
                                    <p:cond delay="0"/>
                                  </p:stCondLst>
                                  <p:childTnLst>
                                    <p:set>
                                      <p:cBhvr>
                                        <p:cTn id="48" dur="1" fill="hold">
                                          <p:stCondLst>
                                            <p:cond delay="0"/>
                                          </p:stCondLst>
                                        </p:cTn>
                                        <p:tgtEl>
                                          <p:spTgt spid="182314"/>
                                        </p:tgtEl>
                                        <p:attrNameLst>
                                          <p:attrName>style.visibility</p:attrName>
                                        </p:attrNameLst>
                                      </p:cBhvr>
                                      <p:to>
                                        <p:strVal val="visible"/>
                                      </p:to>
                                    </p:set>
                                    <p:animEffect transition="in" filter="wipe(down)">
                                      <p:cBhvr>
                                        <p:cTn id="49" dur="500"/>
                                        <p:tgtEl>
                                          <p:spTgt spid="1823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82320"/>
                                        </p:tgtEl>
                                        <p:attrNameLst>
                                          <p:attrName>style.visibility</p:attrName>
                                        </p:attrNameLst>
                                      </p:cBhvr>
                                      <p:to>
                                        <p:strVal val="visible"/>
                                      </p:to>
                                    </p:set>
                                    <p:animEffect transition="in" filter="wipe(down)">
                                      <p:cBhvr>
                                        <p:cTn id="54" dur="500"/>
                                        <p:tgtEl>
                                          <p:spTgt spid="182320"/>
                                        </p:tgtEl>
                                      </p:cBhvr>
                                    </p:animEffect>
                                  </p:childTnLst>
                                </p:cTn>
                              </p:par>
                              <p:par>
                                <p:cTn id="55" presetID="22" presetClass="entr" presetSubtype="4" fill="hold" nodeType="withEffect">
                                  <p:stCondLst>
                                    <p:cond delay="0"/>
                                  </p:stCondLst>
                                  <p:childTnLst>
                                    <p:set>
                                      <p:cBhvr>
                                        <p:cTn id="56" dur="1" fill="hold">
                                          <p:stCondLst>
                                            <p:cond delay="0"/>
                                          </p:stCondLst>
                                        </p:cTn>
                                        <p:tgtEl>
                                          <p:spTgt spid="182318"/>
                                        </p:tgtEl>
                                        <p:attrNameLst>
                                          <p:attrName>style.visibility</p:attrName>
                                        </p:attrNameLst>
                                      </p:cBhvr>
                                      <p:to>
                                        <p:strVal val="visible"/>
                                      </p:to>
                                    </p:set>
                                    <p:animEffect transition="in" filter="wipe(down)">
                                      <p:cBhvr>
                                        <p:cTn id="57" dur="500"/>
                                        <p:tgtEl>
                                          <p:spTgt spid="1823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82310"/>
                                        </p:tgtEl>
                                        <p:attrNameLst>
                                          <p:attrName>style.visibility</p:attrName>
                                        </p:attrNameLst>
                                      </p:cBhvr>
                                      <p:to>
                                        <p:strVal val="visible"/>
                                      </p:to>
                                    </p:set>
                                    <p:animEffect transition="in" filter="wipe(down)">
                                      <p:cBhvr>
                                        <p:cTn id="62" dur="500"/>
                                        <p:tgtEl>
                                          <p:spTgt spid="182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a:xfrm>
            <a:off x="0" y="0"/>
            <a:ext cx="9144000" cy="635000"/>
          </a:xfrm>
        </p:spPr>
        <p:txBody>
          <a:bodyPr/>
          <a:lstStyle/>
          <a:p>
            <a:pPr eaLnBrk="1" hangingPunct="1">
              <a:defRPr/>
            </a:pPr>
            <a:r>
              <a:rPr lang="ru-RU" sz="3600" smtClean="0"/>
              <a:t>Какой должна быть хорошая пиктограмма</a:t>
            </a:r>
            <a:r>
              <a:rPr lang="ru-RU" sz="4000" smtClean="0"/>
              <a:t> </a:t>
            </a:r>
          </a:p>
        </p:txBody>
      </p:sp>
      <p:sp>
        <p:nvSpPr>
          <p:cNvPr id="451587" name="Rectangle 3"/>
          <p:cNvSpPr>
            <a:spLocks noGrp="1" noChangeArrowheads="1"/>
          </p:cNvSpPr>
          <p:nvPr>
            <p:ph type="body" sz="half" idx="1"/>
          </p:nvPr>
        </p:nvSpPr>
        <p:spPr>
          <a:xfrm>
            <a:off x="395288" y="620713"/>
            <a:ext cx="8226425" cy="5876925"/>
          </a:xfrm>
        </p:spPr>
        <p:txBody>
          <a:bodyPr/>
          <a:lstStyle/>
          <a:p>
            <a:pPr marL="266700" indent="-266700" eaLnBrk="1" hangingPunct="1">
              <a:lnSpc>
                <a:spcPct val="80000"/>
              </a:lnSpc>
              <a:buFont typeface="Wingdings" pitchFamily="2" charset="2"/>
              <a:buNone/>
              <a:defRPr/>
            </a:pPr>
            <a:r>
              <a:rPr lang="ru-RU" sz="1800" smtClean="0">
                <a:solidFill>
                  <a:schemeClr val="tx2"/>
                </a:solidFill>
              </a:rPr>
              <a:t>Минимально возможная детализация сюжета</a:t>
            </a:r>
            <a:br>
              <a:rPr lang="ru-RU" sz="1800" smtClean="0">
                <a:solidFill>
                  <a:schemeClr val="tx2"/>
                </a:solidFill>
              </a:rPr>
            </a:br>
            <a:r>
              <a:rPr lang="ru-RU" sz="1600" smtClean="0"/>
              <a:t>Объекты реального мира перегружены мелкими деталями. Перенос этих деталей в сюжет пиктограммы неоправдан – в реальном мире эти детали нужны (придают объекту уникальность), а на пиктограмме лишь отвлекают внимание и тем самым замедляют распознавание. Более того, скорость восприятия чистых абстракций чаще всего выше скорости восприятия даже максимально упрощенных символов, т.е. символ человеческого лица, нарисованный по принципу «круг, две точки и две черточки» воспринимается быстрее и легче, нежели тот же символ, нарисованный, например, в стилистике комиксов.</a:t>
            </a:r>
            <a:br>
              <a:rPr lang="ru-RU" sz="1600" smtClean="0"/>
            </a:br>
            <a:r>
              <a:rPr lang="ru-RU" sz="1600" smtClean="0"/>
              <a:t/>
            </a:r>
            <a:br>
              <a:rPr lang="ru-RU" sz="1600" smtClean="0"/>
            </a:br>
            <a:r>
              <a:rPr lang="ru-RU" sz="1600" i="1" smtClean="0"/>
              <a:t>Пример избыточной детализации пиктограмм. Например, зачем нужен зеленый значок на папке с документами? Или к чему рисовать содержимое корзины, когда метафора самой корзины и так легко узнаваема?</a:t>
            </a:r>
            <a:endParaRPr lang="ru-RU" sz="1600" smtClean="0"/>
          </a:p>
          <a:p>
            <a:pPr marL="266700" indent="-266700" eaLnBrk="1" hangingPunct="1">
              <a:lnSpc>
                <a:spcPct val="80000"/>
              </a:lnSpc>
              <a:buFont typeface="Wingdings" pitchFamily="2" charset="2"/>
              <a:buNone/>
              <a:defRPr/>
            </a:pPr>
            <a:r>
              <a:rPr lang="ru-RU" sz="1800" smtClean="0">
                <a:solidFill>
                  <a:schemeClr val="tx2"/>
                </a:solidFill>
              </a:rPr>
              <a:t>Стандартность стилистики</a:t>
            </a:r>
            <a:br>
              <a:rPr lang="ru-RU" sz="1800" smtClean="0">
                <a:solidFill>
                  <a:schemeClr val="tx2"/>
                </a:solidFill>
              </a:rPr>
            </a:br>
            <a:r>
              <a:rPr lang="ru-RU" sz="1600" smtClean="0"/>
              <a:t>Все пиктограммы в системе должны обладать единой стилистикой. Под стилистикой понимается последовательное выдерживание единого ракурса и иных изобразительных приемов. Направление теней во всех пиктограммах должно быть одинаковым: снизу справа.</a:t>
            </a:r>
            <a:br>
              <a:rPr lang="ru-RU" sz="1600" smtClean="0"/>
            </a:br>
            <a:r>
              <a:rPr lang="ru-RU" sz="1600" smtClean="0"/>
              <a:t/>
            </a:r>
            <a:br>
              <a:rPr lang="ru-RU" sz="1600" smtClean="0"/>
            </a:br>
            <a:r>
              <a:rPr lang="ru-RU" sz="1600" smtClean="0"/>
              <a:t>Стилистика может быть как внешней, позаимствованной, например, у Microsoft, так и внутренней, уникальной. Заимствованная стилистика хороша стандартностью, о пользе которой сказано достаточно, уникальная же хороша своими возможностями брэндинга. В целом, если организация производит несколько сколько-нибудь пересекающихся систем, лучше выбрать брэндинг.</a:t>
            </a:r>
            <a:br>
              <a:rPr lang="ru-RU" sz="1600" smtClean="0"/>
            </a:br>
            <a:r>
              <a:rPr lang="ru-RU" sz="1600" smtClean="0"/>
              <a:t/>
            </a:r>
            <a:br>
              <a:rPr lang="ru-RU" sz="1600" smtClean="0"/>
            </a:br>
            <a:r>
              <a:rPr lang="ru-RU" sz="1600" smtClean="0"/>
              <a:t>Однако, следуя принципу стандартности стилистики, не стоит забывать о требованиях к разборчивости и стандартности сюжета. Ровняя все пиктограммы под одну гребенку, вы играете на гране фола. Если выбирать между разборчивостью пиктограмм и гармонией в дизайне, то лучше выбрать первое.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xfrm>
            <a:off x="0" y="0"/>
            <a:ext cx="9144000" cy="635000"/>
          </a:xfrm>
        </p:spPr>
        <p:txBody>
          <a:bodyPr/>
          <a:lstStyle/>
          <a:p>
            <a:pPr eaLnBrk="1" hangingPunct="1">
              <a:defRPr/>
            </a:pPr>
            <a:r>
              <a:rPr lang="ru-RU" sz="3600" smtClean="0"/>
              <a:t>Какой должна быть хорошая пиктограмма</a:t>
            </a:r>
            <a:r>
              <a:rPr lang="ru-RU" sz="4000" smtClean="0"/>
              <a:t> </a:t>
            </a:r>
          </a:p>
        </p:txBody>
      </p:sp>
      <p:sp>
        <p:nvSpPr>
          <p:cNvPr id="452611" name="Rectangle 3"/>
          <p:cNvSpPr>
            <a:spLocks noGrp="1" noChangeArrowheads="1"/>
          </p:cNvSpPr>
          <p:nvPr>
            <p:ph type="body" sz="half" idx="1"/>
          </p:nvPr>
        </p:nvSpPr>
        <p:spPr>
          <a:xfrm>
            <a:off x="179388" y="620713"/>
            <a:ext cx="8442325" cy="6237287"/>
          </a:xfrm>
        </p:spPr>
        <p:txBody>
          <a:bodyPr/>
          <a:lstStyle/>
          <a:p>
            <a:pPr marL="304800" indent="-304800" eaLnBrk="1" hangingPunct="1">
              <a:lnSpc>
                <a:spcPct val="80000"/>
              </a:lnSpc>
              <a:buFont typeface="Wingdings" pitchFamily="2" charset="2"/>
              <a:buNone/>
              <a:defRPr/>
            </a:pPr>
            <a:r>
              <a:rPr lang="ru-RU" sz="1600" smtClean="0">
                <a:solidFill>
                  <a:schemeClr val="tx2"/>
                </a:solidFill>
              </a:rPr>
              <a:t>Эстетическая привлекательность</a:t>
            </a:r>
            <a:br>
              <a:rPr lang="ru-RU" sz="1600" smtClean="0">
                <a:solidFill>
                  <a:schemeClr val="tx2"/>
                </a:solidFill>
              </a:rPr>
            </a:br>
            <a:r>
              <a:rPr lang="ru-RU" sz="1600" smtClean="0"/>
              <a:t>По большей части субъективна.</a:t>
            </a:r>
            <a:endParaRPr lang="ru-RU" sz="1600" b="1" smtClean="0"/>
          </a:p>
          <a:p>
            <a:pPr marL="304800" indent="-304800" eaLnBrk="1" hangingPunct="1">
              <a:lnSpc>
                <a:spcPct val="80000"/>
              </a:lnSpc>
              <a:buFont typeface="Wingdings" pitchFamily="2" charset="2"/>
              <a:buNone/>
              <a:defRPr/>
            </a:pPr>
            <a:r>
              <a:rPr lang="ru-RU" sz="1600" smtClean="0">
                <a:solidFill>
                  <a:schemeClr val="tx2"/>
                </a:solidFill>
              </a:rPr>
              <a:t>Полнота набора</a:t>
            </a:r>
          </a:p>
          <a:p>
            <a:pPr marL="304800" indent="-304800" eaLnBrk="1" hangingPunct="1">
              <a:lnSpc>
                <a:spcPct val="80000"/>
              </a:lnSpc>
              <a:defRPr/>
            </a:pPr>
            <a:r>
              <a:rPr lang="ru-RU" sz="1400" smtClean="0"/>
              <a:t>Одна и та же по смыслу пиктограмма должна быть продублирована в системе в нескольких разных вариантах, поскольку пиктограмма может проявляться в различных контекстах. Так, главная пиктограмма программы в Windows проявляется не только в Explorer, но и на панели задач, в строке названия программы и в некоторых других местах. Проблема в том, что основная пиктограмма имеет размер 32 на 32 пикселя, но почти везде она должна показываться с половинным размером (16х16 пикселей). Если не создать дополнительно уменьшенную пиктограмму, то основная пиктограмма будет просто уменьшаться при выводе, что существенно, вплоть до полной неразборчивости, портит её качество. Т.о. чем полнее набор, тем лучше.</a:t>
            </a:r>
            <a:endParaRPr lang="ru-RU" sz="1400" i="1" smtClean="0"/>
          </a:p>
          <a:p>
            <a:pPr marL="304800" indent="-304800" eaLnBrk="1" hangingPunct="1">
              <a:lnSpc>
                <a:spcPct val="80000"/>
              </a:lnSpc>
              <a:buFont typeface="Wingdings" pitchFamily="2" charset="2"/>
              <a:buNone/>
              <a:defRPr/>
            </a:pPr>
            <a:r>
              <a:rPr lang="ru-RU" sz="1400" i="1" smtClean="0"/>
              <a:t>Пример набора пиктограмм. Слева основная пиктограмма программы и пиктограмма её документа. Если не нарисовать уменьшенных пиктограмм, то в строке названия программы и в меню будет показываться нечто непонятное (слева вверху). Однако если уменьшенные пиктограммы нарисовать отдельно, никаких проблем не возникнет (внизу).</a:t>
            </a:r>
            <a:endParaRPr lang="ru-RU" sz="1400" smtClean="0"/>
          </a:p>
          <a:p>
            <a:pPr marL="304800" indent="-304800" eaLnBrk="1" hangingPunct="1">
              <a:lnSpc>
                <a:spcPct val="80000"/>
              </a:lnSpc>
              <a:buFont typeface="Wingdings" pitchFamily="2" charset="2"/>
              <a:buNone/>
              <a:defRPr/>
            </a:pPr>
            <a:r>
              <a:rPr lang="ru-RU" sz="1600" smtClean="0"/>
              <a:t>Правило формирования набора очень простое: все пиктограммы в наборе должны максимально походить друг на друга. К сожалению, простота это правила не приводит автоматически к его повсеместной выполнимости; если с парой 32x32 и 48x48 проблем никогда не возникает, то с парой 16x16 и 32x32 проблемы происходят постоянно, поскольку красота большой пиктограммы не влезает в малую.</a:t>
            </a:r>
          </a:p>
          <a:p>
            <a:pPr marL="304800" indent="-304800" eaLnBrk="1" hangingPunct="1">
              <a:lnSpc>
                <a:spcPct val="80000"/>
              </a:lnSpc>
              <a:buFont typeface="Wingdings" pitchFamily="2" charset="2"/>
              <a:buNone/>
              <a:defRPr/>
            </a:pPr>
            <a:r>
              <a:rPr lang="ru-RU" sz="1400" smtClean="0"/>
              <a:t>Эта проблема имеет два решения:</a:t>
            </a:r>
          </a:p>
          <a:p>
            <a:pPr marL="304800" indent="-304800" eaLnBrk="1" hangingPunct="1">
              <a:lnSpc>
                <a:spcPct val="80000"/>
              </a:lnSpc>
              <a:defRPr/>
            </a:pPr>
            <a:r>
              <a:rPr lang="ru-RU" sz="1600" smtClean="0"/>
              <a:t>можно сначала рисовать маленькую пиктограмму, а уже на её основе рисовать большую; </a:t>
            </a:r>
          </a:p>
          <a:p>
            <a:pPr marL="304800" indent="-304800" eaLnBrk="1" hangingPunct="1">
              <a:lnSpc>
                <a:spcPct val="80000"/>
              </a:lnSpc>
              <a:defRPr/>
            </a:pPr>
            <a:r>
              <a:rPr lang="ru-RU" sz="1600" smtClean="0"/>
              <a:t>можно выделить в большой пиктограмме основной элемент, и перенести в малую только его. </a:t>
            </a:r>
          </a:p>
          <a:p>
            <a:pPr marL="304800" indent="-304800" eaLnBrk="1" hangingPunct="1">
              <a:lnSpc>
                <a:spcPct val="80000"/>
              </a:lnSpc>
              <a:defRPr/>
            </a:pPr>
            <a:r>
              <a:rPr lang="ru-RU" sz="1600" smtClean="0"/>
              <a:t>Первый вариант обеспечивает большее сходство пиктограмм, а значит, большую узнаваемость, зато второй</a:t>
            </a:r>
            <a:r>
              <a:rPr lang="ru-RU" sz="1400" smtClean="0"/>
              <a:t> значительно проще и потенциально более гибкий.</a:t>
            </a:r>
          </a:p>
        </p:txBody>
      </p:sp>
      <p:pic>
        <p:nvPicPr>
          <p:cNvPr id="452612" name="Picture 4"/>
          <p:cNvPicPr>
            <a:picLocks noChangeAspect="1" noChangeArrowheads="1"/>
          </p:cNvPicPr>
          <p:nvPr/>
        </p:nvPicPr>
        <p:blipFill>
          <a:blip r:embed="rId2" cstate="print"/>
          <a:srcRect/>
          <a:stretch>
            <a:fillRect/>
          </a:stretch>
        </p:blipFill>
        <p:spPr bwMode="auto">
          <a:xfrm>
            <a:off x="6300788" y="2781300"/>
            <a:ext cx="2168525" cy="871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26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26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452611">
                                            <p:txEl>
                                              <p:pRg st="1" end="1"/>
                                            </p:txEl>
                                          </p:spTgt>
                                        </p:tgtEl>
                                        <p:attrNameLst>
                                          <p:attrName>style.visibility</p:attrName>
                                        </p:attrNameLst>
                                      </p:cBhvr>
                                      <p:to>
                                        <p:strVal val="visible"/>
                                      </p:to>
                                    </p:set>
                                    <p:anim calcmode="lin" valueType="num">
                                      <p:cBhvr additive="base">
                                        <p:cTn id="15" dur="500" fill="hold"/>
                                        <p:tgtEl>
                                          <p:spTgt spid="452611">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52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2611">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2611">
                                            <p:txEl>
                                              <p:pRg st="3" end="3"/>
                                            </p:txEl>
                                          </p:spTgt>
                                        </p:tgtEl>
                                        <p:attrNameLst>
                                          <p:attrName>style.visibility</p:attrName>
                                        </p:attrNameLst>
                                      </p:cBhvr>
                                      <p:to>
                                        <p:strVal val="visible"/>
                                      </p:to>
                                    </p:set>
                                    <p:anim calcmode="lin" valueType="num">
                                      <p:cBhvr additive="base">
                                        <p:cTn id="25" dur="500" fill="hold"/>
                                        <p:tgtEl>
                                          <p:spTgt spid="452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2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52611">
                                            <p:txEl>
                                              <p:pRg st="3" end="3"/>
                                            </p:txEl>
                                          </p:spTgt>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26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52611">
                                            <p:txEl>
                                              <p:pRg st="4" end="4"/>
                                            </p:txEl>
                                          </p:spTgt>
                                        </p:tgtEl>
                                        <p:attrNameLst>
                                          <p:attrName>style.visibility</p:attrName>
                                        </p:attrNameLst>
                                      </p:cBhvr>
                                      <p:to>
                                        <p:strVal val="visible"/>
                                      </p:to>
                                    </p:set>
                                    <p:anim calcmode="lin" valueType="num">
                                      <p:cBhvr additive="base">
                                        <p:cTn id="39" dur="500" fill="hold"/>
                                        <p:tgtEl>
                                          <p:spTgt spid="452611">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526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452611">
                                            <p:txEl>
                                              <p:pRg st="5" end="5"/>
                                            </p:txEl>
                                          </p:spTgt>
                                        </p:tgtEl>
                                        <p:attrNameLst>
                                          <p:attrName>style.visibility</p:attrName>
                                        </p:attrNameLst>
                                      </p:cBhvr>
                                      <p:to>
                                        <p:strVal val="visible"/>
                                      </p:to>
                                    </p:set>
                                    <p:anim calcmode="lin" valueType="num">
                                      <p:cBhvr additive="base">
                                        <p:cTn id="45" dur="500" fill="hold"/>
                                        <p:tgtEl>
                                          <p:spTgt spid="452611">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526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452611">
                                            <p:txEl>
                                              <p:pRg st="6" end="6"/>
                                            </p:txEl>
                                          </p:spTgt>
                                        </p:tgtEl>
                                        <p:attrNameLst>
                                          <p:attrName>style.visibility</p:attrName>
                                        </p:attrNameLst>
                                      </p:cBhvr>
                                      <p:to>
                                        <p:strVal val="visible"/>
                                      </p:to>
                                    </p:set>
                                    <p:anim calcmode="lin" valueType="num">
                                      <p:cBhvr additive="base">
                                        <p:cTn id="51" dur="500" fill="hold"/>
                                        <p:tgtEl>
                                          <p:spTgt spid="452611">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5261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52611">
                                            <p:txEl>
                                              <p:pRg st="7" end="7"/>
                                            </p:txEl>
                                          </p:spTgt>
                                        </p:tgtEl>
                                        <p:attrNameLst>
                                          <p:attrName>style.visibility</p:attrName>
                                        </p:attrNameLst>
                                      </p:cBhvr>
                                      <p:to>
                                        <p:strVal val="visible"/>
                                      </p:to>
                                    </p:set>
                                    <p:anim calcmode="lin" valueType="num">
                                      <p:cBhvr additive="base">
                                        <p:cTn id="57" dur="500" fill="hold"/>
                                        <p:tgtEl>
                                          <p:spTgt spid="452611">
                                            <p:txEl>
                                              <p:pRg st="7" end="7"/>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5261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52611">
                                            <p:txEl>
                                              <p:pRg st="8" end="8"/>
                                            </p:txEl>
                                          </p:spTgt>
                                        </p:tgtEl>
                                        <p:attrNameLst>
                                          <p:attrName>style.visibility</p:attrName>
                                        </p:attrNameLst>
                                      </p:cBhvr>
                                      <p:to>
                                        <p:strVal val="visible"/>
                                      </p:to>
                                    </p:set>
                                    <p:anim calcmode="lin" valueType="num">
                                      <p:cBhvr additive="base">
                                        <p:cTn id="63" dur="500" fill="hold"/>
                                        <p:tgtEl>
                                          <p:spTgt spid="452611">
                                            <p:txEl>
                                              <p:pRg st="8" end="8"/>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45261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455613" y="273050"/>
            <a:ext cx="8226425" cy="708025"/>
          </a:xfrm>
        </p:spPr>
        <p:txBody>
          <a:bodyPr/>
          <a:lstStyle/>
          <a:p>
            <a:pPr eaLnBrk="1" hangingPunct="1">
              <a:defRPr/>
            </a:pPr>
            <a:r>
              <a:rPr lang="ru-RU" sz="4000" i="1" smtClean="0"/>
              <a:t>Проектирование пиктограмм</a:t>
            </a:r>
          </a:p>
        </p:txBody>
      </p:sp>
      <p:sp>
        <p:nvSpPr>
          <p:cNvPr id="180227" name="Rectangle 3"/>
          <p:cNvSpPr>
            <a:spLocks noGrp="1" noChangeArrowheads="1"/>
          </p:cNvSpPr>
          <p:nvPr>
            <p:ph type="body" sz="half" idx="1"/>
          </p:nvPr>
        </p:nvSpPr>
        <p:spPr>
          <a:xfrm>
            <a:off x="455613" y="1598613"/>
            <a:ext cx="8072437" cy="4497387"/>
          </a:xfrm>
        </p:spPr>
        <p:txBody>
          <a:bodyPr/>
          <a:lstStyle/>
          <a:p>
            <a:pPr eaLnBrk="1" hangingPunct="1">
              <a:lnSpc>
                <a:spcPct val="90000"/>
              </a:lnSpc>
              <a:buFont typeface="Wingdings" pitchFamily="2" charset="2"/>
              <a:buNone/>
              <a:defRPr/>
            </a:pPr>
            <a:r>
              <a:rPr lang="ru-RU" sz="2400" smtClean="0"/>
              <a:t>Все пиктограммы, используемые в приложении, следует разрабатывать как единый набор; при этом должна обеспечиваться их согласованность и друг с другом, и с заданиями пользователя.</a:t>
            </a:r>
          </a:p>
          <a:p>
            <a:pPr eaLnBrk="1" hangingPunct="1">
              <a:lnSpc>
                <a:spcPct val="90000"/>
              </a:lnSpc>
              <a:buFont typeface="Wingdings" pitchFamily="2" charset="2"/>
              <a:buNone/>
              <a:defRPr/>
            </a:pPr>
            <a:r>
              <a:rPr lang="ru-RU" sz="2400" smtClean="0"/>
              <a:t>Каждая пиктограмма должна быть реализована в трех стандартных форматах: 16</a:t>
            </a:r>
            <a:r>
              <a:rPr lang="en-US" sz="2400" smtClean="0">
                <a:cs typeface="Arial" pitchFamily="34" charset="0"/>
              </a:rPr>
              <a:t>x</a:t>
            </a:r>
            <a:r>
              <a:rPr lang="ru-RU" sz="2400" smtClean="0">
                <a:cs typeface="Arial" pitchFamily="34" charset="0"/>
              </a:rPr>
              <a:t>16 пикселов (для 16 цветов), 32</a:t>
            </a:r>
            <a:r>
              <a:rPr lang="en-US" sz="2400" smtClean="0">
                <a:cs typeface="Arial" pitchFamily="34" charset="0"/>
              </a:rPr>
              <a:t>x</a:t>
            </a:r>
            <a:r>
              <a:rPr lang="ru-RU" sz="2400" smtClean="0">
                <a:cs typeface="Arial" pitchFamily="34" charset="0"/>
              </a:rPr>
              <a:t>32 пиксела (также для 16 цветов) и 48</a:t>
            </a:r>
            <a:r>
              <a:rPr lang="en-US" sz="2400" smtClean="0">
                <a:cs typeface="Arial" pitchFamily="34" charset="0"/>
              </a:rPr>
              <a:t>x</a:t>
            </a:r>
            <a:r>
              <a:rPr lang="ru-RU" sz="2400" smtClean="0">
                <a:cs typeface="Arial" pitchFamily="34" charset="0"/>
              </a:rPr>
              <a:t>48 пикселов (для 256 цветов).</a:t>
            </a:r>
          </a:p>
          <a:p>
            <a:pPr eaLnBrk="1" hangingPunct="1">
              <a:lnSpc>
                <a:spcPct val="90000"/>
              </a:lnSpc>
              <a:buFont typeface="Wingdings" pitchFamily="2" charset="2"/>
              <a:buNone/>
              <a:defRPr/>
            </a:pPr>
            <a:endParaRPr lang="ru-RU" sz="2400" smtClean="0">
              <a:cs typeface="Arial" pitchFamily="34" charset="0"/>
            </a:endParaRPr>
          </a:p>
          <a:p>
            <a:pPr eaLnBrk="1" hangingPunct="1">
              <a:lnSpc>
                <a:spcPct val="90000"/>
              </a:lnSpc>
              <a:buFont typeface="Wingdings" pitchFamily="2" charset="2"/>
              <a:buNone/>
              <a:defRPr/>
            </a:pPr>
            <a:endParaRPr lang="ru-RU" sz="2400" smtClean="0">
              <a:cs typeface="Arial" pitchFamily="34" charset="0"/>
            </a:endParaRPr>
          </a:p>
          <a:p>
            <a:pPr eaLnBrk="1" hangingPunct="1">
              <a:lnSpc>
                <a:spcPct val="90000"/>
              </a:lnSpc>
              <a:buFont typeface="Wingdings" pitchFamily="2" charset="2"/>
              <a:buNone/>
              <a:defRPr/>
            </a:pPr>
            <a:endParaRPr lang="ru-RU" sz="2400" smtClean="0">
              <a:cs typeface="Arial" pitchFamily="34" charset="0"/>
            </a:endParaRPr>
          </a:p>
          <a:p>
            <a:pPr eaLnBrk="1" hangingPunct="1">
              <a:lnSpc>
                <a:spcPct val="90000"/>
              </a:lnSpc>
              <a:buFont typeface="Wingdings" pitchFamily="2" charset="2"/>
              <a:buNone/>
              <a:defRPr/>
            </a:pPr>
            <a:endParaRPr lang="ru-RU" sz="2400" smtClean="0">
              <a:cs typeface="Arial" pitchFamily="34" charset="0"/>
            </a:endParaRPr>
          </a:p>
          <a:p>
            <a:pPr eaLnBrk="1" hangingPunct="1">
              <a:lnSpc>
                <a:spcPct val="90000"/>
              </a:lnSpc>
              <a:buFont typeface="Wingdings" pitchFamily="2" charset="2"/>
              <a:buNone/>
              <a:defRPr/>
            </a:pPr>
            <a:r>
              <a:rPr lang="ru-RU" sz="2400" smtClean="0">
                <a:cs typeface="Arial" pitchFamily="34" charset="0"/>
              </a:rPr>
              <a:t>                        Три формата пиктограммы</a:t>
            </a:r>
            <a:endParaRPr lang="en-US" sz="2400" smtClean="0">
              <a:cs typeface="Arial" pitchFamily="34" charset="0"/>
            </a:endParaRPr>
          </a:p>
        </p:txBody>
      </p:sp>
      <p:graphicFrame>
        <p:nvGraphicFramePr>
          <p:cNvPr id="1026" name="Object 5"/>
          <p:cNvGraphicFramePr>
            <a:graphicFrameLocks noChangeAspect="1"/>
          </p:cNvGraphicFramePr>
          <p:nvPr>
            <p:ph sz="half" idx="2"/>
          </p:nvPr>
        </p:nvGraphicFramePr>
        <p:xfrm>
          <a:off x="3632200" y="4699000"/>
          <a:ext cx="2009775" cy="1090613"/>
        </p:xfrm>
        <a:graphic>
          <a:graphicData uri="http://schemas.openxmlformats.org/presentationml/2006/ole">
            <p:oleObj spid="_x0000_s1026" name="Точечный рисунок" r:id="rId4" imgW="1343212" imgH="733333" progId="PBrush">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3"/>
          <p:cNvSpPr>
            <a:spLocks noGrp="1" noChangeArrowheads="1"/>
          </p:cNvSpPr>
          <p:nvPr>
            <p:ph type="body" idx="1"/>
          </p:nvPr>
        </p:nvSpPr>
        <p:spPr>
          <a:xfrm>
            <a:off x="457200" y="836613"/>
            <a:ext cx="8229600" cy="5040312"/>
          </a:xfrm>
        </p:spPr>
        <p:txBody>
          <a:bodyPr/>
          <a:lstStyle/>
          <a:p>
            <a:pPr eaLnBrk="1" hangingPunct="1">
              <a:buFont typeface="Wingdings" pitchFamily="2" charset="2"/>
              <a:buNone/>
              <a:defRPr/>
            </a:pPr>
            <a:r>
              <a:rPr lang="ru-RU" sz="2400" smtClean="0"/>
              <a:t>Система автоматически формирует цветовую схему пиктограммы для монохромных конфигураций. Тем не менее, целесообразно заранее оценить качество зрительного восприятия разработанных пиктограмм в монохромном режиме. Если результат окажется неудовлетворительным, следует создать собственные монохромные варианты пиктограмм.</a:t>
            </a:r>
          </a:p>
          <a:p>
            <a:pPr eaLnBrk="1" hangingPunct="1">
              <a:buFont typeface="Wingdings" pitchFamily="2" charset="2"/>
              <a:buNone/>
              <a:defRPr/>
            </a:pPr>
            <a:r>
              <a:rPr lang="ru-RU" sz="2400" smtClean="0"/>
              <a:t>Все созданные пиктограммы должны быть зарегистрированы в системном реестре . Если какая-либо из пиктограмм не будет зарегистрирована, система автоматически использует вместо нее основную пиктограмму приложения.</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Сетка с тенью">
  <a:themeElements>
    <a:clrScheme name="Сетка с тенью 4">
      <a:dk1>
        <a:srgbClr val="6B6B99"/>
      </a:dk1>
      <a:lt1>
        <a:srgbClr val="EAEAEA"/>
      </a:lt1>
      <a:dk2>
        <a:srgbClr val="666699"/>
      </a:dk2>
      <a:lt2>
        <a:srgbClr val="CCECFF"/>
      </a:lt2>
      <a:accent1>
        <a:srgbClr val="00CC66"/>
      </a:accent1>
      <a:accent2>
        <a:srgbClr val="54547A"/>
      </a:accent2>
      <a:accent3>
        <a:srgbClr val="B8B8CA"/>
      </a:accent3>
      <a:accent4>
        <a:srgbClr val="C8C8C8"/>
      </a:accent4>
      <a:accent5>
        <a:srgbClr val="AAE2B8"/>
      </a:accent5>
      <a:accent6>
        <a:srgbClr val="4B4B6E"/>
      </a:accent6>
      <a:hlink>
        <a:srgbClr val="65B2FF"/>
      </a:hlink>
      <a:folHlink>
        <a:srgbClr val="9900FF"/>
      </a:folHlink>
    </a:clrScheme>
    <a:fontScheme name="Сетка с тень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етка с тенью 1">
        <a:dk1>
          <a:srgbClr val="7E0000"/>
        </a:dk1>
        <a:lt1>
          <a:srgbClr val="FFFFFF"/>
        </a:lt1>
        <a:dk2>
          <a:srgbClr val="800000"/>
        </a:dk2>
        <a:lt2>
          <a:srgbClr val="FCF0B2"/>
        </a:lt2>
        <a:accent1>
          <a:srgbClr val="C5543D"/>
        </a:accent1>
        <a:accent2>
          <a:srgbClr val="660000"/>
        </a:accent2>
        <a:accent3>
          <a:srgbClr val="C0AAAA"/>
        </a:accent3>
        <a:accent4>
          <a:srgbClr val="DADADA"/>
        </a:accent4>
        <a:accent5>
          <a:srgbClr val="DFB3AF"/>
        </a:accent5>
        <a:accent6>
          <a:srgbClr val="5C0000"/>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Сетка с тенью 2">
        <a:dk1>
          <a:srgbClr val="000066"/>
        </a:dk1>
        <a:lt1>
          <a:srgbClr val="FFFFFF"/>
        </a:lt1>
        <a:dk2>
          <a:srgbClr val="000066"/>
        </a:dk2>
        <a:lt2>
          <a:srgbClr val="B2B8C8"/>
        </a:lt2>
        <a:accent1>
          <a:srgbClr val="008080"/>
        </a:accent1>
        <a:accent2>
          <a:srgbClr val="00004E"/>
        </a:accent2>
        <a:accent3>
          <a:srgbClr val="AAAAB8"/>
        </a:accent3>
        <a:accent4>
          <a:srgbClr val="DADADA"/>
        </a:accent4>
        <a:accent5>
          <a:srgbClr val="AAC0C0"/>
        </a:accent5>
        <a:accent6>
          <a:srgbClr val="000046"/>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Сетка с тенью 3">
        <a:dk1>
          <a:srgbClr val="010199"/>
        </a:dk1>
        <a:lt1>
          <a:srgbClr val="FFFFFF"/>
        </a:lt1>
        <a:dk2>
          <a:srgbClr val="000099"/>
        </a:dk2>
        <a:lt2>
          <a:srgbClr val="CCFFFF"/>
        </a:lt2>
        <a:accent1>
          <a:srgbClr val="00C600"/>
        </a:accent1>
        <a:accent2>
          <a:srgbClr val="01017D"/>
        </a:accent2>
        <a:accent3>
          <a:srgbClr val="AAAACA"/>
        </a:accent3>
        <a:accent4>
          <a:srgbClr val="DADADA"/>
        </a:accent4>
        <a:accent5>
          <a:srgbClr val="AADFAA"/>
        </a:accent5>
        <a:accent6>
          <a:srgbClr val="010171"/>
        </a:accent6>
        <a:hlink>
          <a:srgbClr val="FFE701"/>
        </a:hlink>
        <a:folHlink>
          <a:srgbClr val="3366FF"/>
        </a:folHlink>
      </a:clrScheme>
      <a:clrMap bg1="dk2" tx1="lt1" bg2="dk1" tx2="lt2" accent1="accent1" accent2="accent2" accent3="accent3" accent4="accent4" accent5="accent5" accent6="accent6" hlink="hlink" folHlink="folHlink"/>
    </a:extraClrScheme>
    <a:extraClrScheme>
      <a:clrScheme name="Сетка с тенью 4">
        <a:dk1>
          <a:srgbClr val="6B6B99"/>
        </a:dk1>
        <a:lt1>
          <a:srgbClr val="EAEAEA"/>
        </a:lt1>
        <a:dk2>
          <a:srgbClr val="666699"/>
        </a:dk2>
        <a:lt2>
          <a:srgbClr val="CCECFF"/>
        </a:lt2>
        <a:accent1>
          <a:srgbClr val="00CC66"/>
        </a:accent1>
        <a:accent2>
          <a:srgbClr val="54547A"/>
        </a:accent2>
        <a:accent3>
          <a:srgbClr val="B8B8CA"/>
        </a:accent3>
        <a:accent4>
          <a:srgbClr val="C8C8C8"/>
        </a:accent4>
        <a:accent5>
          <a:srgbClr val="AAE2B8"/>
        </a:accent5>
        <a:accent6>
          <a:srgbClr val="4B4B6E"/>
        </a:accent6>
        <a:hlink>
          <a:srgbClr val="65B2FF"/>
        </a:hlink>
        <a:folHlink>
          <a:srgbClr val="9900FF"/>
        </a:folHlink>
      </a:clrScheme>
      <a:clrMap bg1="dk2" tx1="lt1" bg2="dk1" tx2="lt2" accent1="accent1" accent2="accent2" accent3="accent3" accent4="accent4" accent5="accent5" accent6="accent6" hlink="hlink" folHlink="folHlink"/>
    </a:extraClrScheme>
    <a:extraClrScheme>
      <a:clrScheme name="Сетка с тенью 5">
        <a:dk1>
          <a:srgbClr val="00827F"/>
        </a:dk1>
        <a:lt1>
          <a:srgbClr val="FFFFFF"/>
        </a:lt1>
        <a:dk2>
          <a:srgbClr val="008080"/>
        </a:dk2>
        <a:lt2>
          <a:srgbClr val="FFFFCC"/>
        </a:lt2>
        <a:accent1>
          <a:srgbClr val="6D6FC7"/>
        </a:accent1>
        <a:accent2>
          <a:srgbClr val="006462"/>
        </a:accent2>
        <a:accent3>
          <a:srgbClr val="AAC0C0"/>
        </a:accent3>
        <a:accent4>
          <a:srgbClr val="DADADA"/>
        </a:accent4>
        <a:accent5>
          <a:srgbClr val="BABBE0"/>
        </a:accent5>
        <a:accent6>
          <a:srgbClr val="005A58"/>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Сетка с тенью 6">
        <a:dk1>
          <a:srgbClr val="4D4D4D"/>
        </a:dk1>
        <a:lt1>
          <a:srgbClr val="FFFFFF"/>
        </a:lt1>
        <a:dk2>
          <a:srgbClr val="525252"/>
        </a:dk2>
        <a:lt2>
          <a:srgbClr val="C0C0C0"/>
        </a:lt2>
        <a:accent1>
          <a:srgbClr val="527C3A"/>
        </a:accent1>
        <a:accent2>
          <a:srgbClr val="444444"/>
        </a:accent2>
        <a:accent3>
          <a:srgbClr val="B3B3B3"/>
        </a:accent3>
        <a:accent4>
          <a:srgbClr val="DADADA"/>
        </a:accent4>
        <a:accent5>
          <a:srgbClr val="B3BFAE"/>
        </a:accent5>
        <a:accent6>
          <a:srgbClr val="3D3D3D"/>
        </a:accent6>
        <a:hlink>
          <a:srgbClr val="FAC458"/>
        </a:hlink>
        <a:folHlink>
          <a:srgbClr val="C7780F"/>
        </a:folHlink>
      </a:clrScheme>
      <a:clrMap bg1="dk2" tx1="lt1" bg2="dk1" tx2="lt2" accent1="accent1" accent2="accent2" accent3="accent3" accent4="accent4" accent5="accent5" accent6="accent6" hlink="hlink" folHlink="folHlink"/>
    </a:extraClrScheme>
    <a:extraClrScheme>
      <a:clrScheme name="Сетка с тенью 7">
        <a:dk1>
          <a:srgbClr val="516032"/>
        </a:dk1>
        <a:lt1>
          <a:srgbClr val="FFFFFF"/>
        </a:lt1>
        <a:dk2>
          <a:srgbClr val="546434"/>
        </a:dk2>
        <a:lt2>
          <a:srgbClr val="B2B68A"/>
        </a:lt2>
        <a:accent1>
          <a:srgbClr val="7D8C70"/>
        </a:accent1>
        <a:accent2>
          <a:srgbClr val="414E28"/>
        </a:accent2>
        <a:accent3>
          <a:srgbClr val="B3B8AE"/>
        </a:accent3>
        <a:accent4>
          <a:srgbClr val="DADADA"/>
        </a:accent4>
        <a:accent5>
          <a:srgbClr val="BFC5BB"/>
        </a:accent5>
        <a:accent6>
          <a:srgbClr val="3A4623"/>
        </a:accent6>
        <a:hlink>
          <a:srgbClr val="80C579"/>
        </a:hlink>
        <a:folHlink>
          <a:srgbClr val="7FADAF"/>
        </a:folHlink>
      </a:clrScheme>
      <a:clrMap bg1="dk2" tx1="lt1" bg2="dk1" tx2="lt2" accent1="accent1" accent2="accent2" accent3="accent3" accent4="accent4" accent5="accent5" accent6="accent6" hlink="hlink" folHlink="folHlink"/>
    </a:extraClrScheme>
    <a:extraClrScheme>
      <a:clrScheme name="Сетка с тенью 8">
        <a:dk1>
          <a:srgbClr val="D1CC00"/>
        </a:dk1>
        <a:lt1>
          <a:srgbClr val="FFFFFF"/>
        </a:lt1>
        <a:dk2>
          <a:srgbClr val="CCCC00"/>
        </a:dk2>
        <a:lt2>
          <a:srgbClr val="F3F5B1"/>
        </a:lt2>
        <a:accent1>
          <a:srgbClr val="808000"/>
        </a:accent1>
        <a:accent2>
          <a:srgbClr val="AEAA00"/>
        </a:accent2>
        <a:accent3>
          <a:srgbClr val="E2E2AA"/>
        </a:accent3>
        <a:accent4>
          <a:srgbClr val="DADADA"/>
        </a:accent4>
        <a:accent5>
          <a:srgbClr val="C0C0AA"/>
        </a:accent5>
        <a:accent6>
          <a:srgbClr val="9D9A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Сетка с тенью 9">
        <a:dk1>
          <a:srgbClr val="000000"/>
        </a:dk1>
        <a:lt1>
          <a:srgbClr val="F8F8F8"/>
        </a:lt1>
        <a:dk2>
          <a:srgbClr val="336600"/>
        </a:dk2>
        <a:lt2>
          <a:srgbClr val="FBFBFB"/>
        </a:lt2>
        <a:accent1>
          <a:srgbClr val="009900"/>
        </a:accent1>
        <a:accent2>
          <a:srgbClr val="C6C6C6"/>
        </a:accent2>
        <a:accent3>
          <a:srgbClr val="FBFBFB"/>
        </a:accent3>
        <a:accent4>
          <a:srgbClr val="000000"/>
        </a:accent4>
        <a:accent5>
          <a:srgbClr val="AACAAA"/>
        </a:accent5>
        <a:accent6>
          <a:srgbClr val="B3B3B3"/>
        </a:accent6>
        <a:hlink>
          <a:srgbClr val="006600"/>
        </a:hlink>
        <a:folHlink>
          <a:srgbClr val="808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Fading Grid</Template>
  <TotalTime>513</TotalTime>
  <Words>1522</Words>
  <Application>Microsoft Office PowerPoint</Application>
  <PresentationFormat>Экран (4:3)</PresentationFormat>
  <Paragraphs>122</Paragraphs>
  <Slides>20</Slides>
  <Notes>4</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2" baseType="lpstr">
      <vt:lpstr>Сетка с тенью</vt:lpstr>
      <vt:lpstr>Точечный рисунок</vt:lpstr>
      <vt:lpstr>Принципы создания   ПИКТОГРАММ</vt:lpstr>
      <vt:lpstr>Слайд 2</vt:lpstr>
      <vt:lpstr>Слайд 3</vt:lpstr>
      <vt:lpstr>Какой должна быть хорошая пиктограмма </vt:lpstr>
      <vt:lpstr>Слайд 5</vt:lpstr>
      <vt:lpstr>Какой должна быть хорошая пиктограмма </vt:lpstr>
      <vt:lpstr>Какой должна быть хорошая пиктограмма </vt:lpstr>
      <vt:lpstr>Проектирование пиктограмм</vt:lpstr>
      <vt:lpstr>Слайд 9</vt:lpstr>
      <vt:lpstr>Слайд 10</vt:lpstr>
      <vt:lpstr>Слайд 11</vt:lpstr>
      <vt:lpstr>Влияние геометрической сложности знака  на его декодирование</vt:lpstr>
      <vt:lpstr>Web-дизайн  и пиктограммы</vt:lpstr>
      <vt:lpstr>Слайд 14</vt:lpstr>
      <vt:lpstr>Слайд 15</vt:lpstr>
      <vt:lpstr>Слайд 16</vt:lpstr>
      <vt:lpstr>Проза жизни</vt:lpstr>
      <vt:lpstr>Слайд 18</vt:lpstr>
      <vt:lpstr>Слайд 19</vt:lpstr>
      <vt:lpstr>Слайд 20</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Принципы создания ПИКТОГРАММ</dc:title>
  <dc:creator>Маргарита</dc:creator>
  <cp:lastModifiedBy>Маргарита</cp:lastModifiedBy>
  <cp:revision>14</cp:revision>
  <dcterms:created xsi:type="dcterms:W3CDTF">2006-11-26T16:23:50Z</dcterms:created>
  <dcterms:modified xsi:type="dcterms:W3CDTF">2020-04-10T09:18:57Z</dcterms:modified>
</cp:coreProperties>
</file>